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4285" r:id="rId5"/>
  </p:sldMasterIdLst>
  <p:notesMasterIdLst>
    <p:notesMasterId r:id="rId34"/>
  </p:notesMasterIdLst>
  <p:handoutMasterIdLst>
    <p:handoutMasterId r:id="rId35"/>
  </p:handoutMasterIdLst>
  <p:sldIdLst>
    <p:sldId id="338" r:id="rId6"/>
    <p:sldId id="814" r:id="rId7"/>
    <p:sldId id="815" r:id="rId8"/>
    <p:sldId id="704" r:id="rId9"/>
    <p:sldId id="331" r:id="rId10"/>
    <p:sldId id="332" r:id="rId11"/>
    <p:sldId id="356" r:id="rId12"/>
    <p:sldId id="780" r:id="rId13"/>
    <p:sldId id="336" r:id="rId14"/>
    <p:sldId id="352" r:id="rId15"/>
    <p:sldId id="482" r:id="rId16"/>
    <p:sldId id="781" r:id="rId17"/>
    <p:sldId id="811" r:id="rId18"/>
    <p:sldId id="784" r:id="rId19"/>
    <p:sldId id="791" r:id="rId20"/>
    <p:sldId id="812" r:id="rId21"/>
    <p:sldId id="804" r:id="rId22"/>
    <p:sldId id="806" r:id="rId23"/>
    <p:sldId id="805" r:id="rId24"/>
    <p:sldId id="807" r:id="rId25"/>
    <p:sldId id="808" r:id="rId26"/>
    <p:sldId id="813" r:id="rId27"/>
    <p:sldId id="810" r:id="rId28"/>
    <p:sldId id="792" r:id="rId29"/>
    <p:sldId id="802" r:id="rId30"/>
    <p:sldId id="345" r:id="rId31"/>
    <p:sldId id="347" r:id="rId32"/>
    <p:sldId id="342" r:id="rId33"/>
  </p:sldIdLst>
  <p:sldSz cx="12192000" cy="6858000"/>
  <p:notesSz cx="6858000" cy="9144000"/>
  <p:custDataLst>
    <p:tags r:id="rId36"/>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B1D706-A93B-AA3F-A2C1-4CFEE4490E0F}" name="Jaclyn Cantu" initials="JC" userId="S::jacantu@texasagriculture.gov::0f3ce763-9fa5-4c41-a516-31dee6b39595" providerId="AD"/>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1F5D"/>
    <a:srgbClr val="404040"/>
    <a:srgbClr val="595959"/>
    <a:srgbClr val="7030A0"/>
    <a:srgbClr val="036A38"/>
    <a:srgbClr val="8A24F0"/>
    <a:srgbClr val="000000"/>
    <a:srgbClr val="007767"/>
    <a:srgbClr val="EF4B25"/>
    <a:srgbClr val="66B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22" y="90"/>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it-IT">
                <a:latin typeface="Arial" panose="020B0604020202020204" pitchFamily="34" charset="0"/>
              </a:rPr>
              <a:t>RA105 WBSCM Assign Multi-Role Users</a:t>
            </a:r>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F6ACC-AB99-43A5-A087-36730D7CF588}" type="datetimeFigureOut">
              <a:rPr lang="en-US" smtClean="0">
                <a:latin typeface="Arial" panose="020B0604020202020204" pitchFamily="34" charset="0"/>
              </a:rPr>
              <a:t>11/7/2023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Arial" panose="020B0604020202020204" pitchFamily="34" charset="0"/>
              </a:rPr>
              <a:t>TDA USDA Foods</a:t>
            </a: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r>
              <a:rPr lang="it-IT"/>
              <a:t>RA105 WBSCM Assign Multi-Role Users</a:t>
            </a:r>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813CEB8-A3C3-4404-9C99-EE809C10ADCA}" type="datetimeFigureOut">
              <a:rPr lang="id-ID" smtClean="0"/>
              <a:pPr/>
              <a:t>07/11/2023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r>
              <a:rPr lang="id-ID"/>
              <a:t>TDA USDA Foods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a:p>
        </p:txBody>
      </p:sp>
      <p:sp>
        <p:nvSpPr>
          <p:cNvPr id="5" name="Footer Placeholder 4">
            <a:extLst>
              <a:ext uri="{FF2B5EF4-FFF2-40B4-BE49-F238E27FC236}">
                <a16:creationId xmlns:a16="http://schemas.microsoft.com/office/drawing/2014/main" id="{AB5C9D95-1A32-196D-07FC-4E25B6B7F56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29813314-44D8-4229-84EC-AAC07986A9BE}"/>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126101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a:rPr>
              <a:t>The next slides will review portal pathways and directions to assign a user roles in WBSCM.</a:t>
            </a:r>
          </a:p>
        </p:txBody>
      </p:sp>
      <p:sp>
        <p:nvSpPr>
          <p:cNvPr id="4" name="Slide Number Placeholder 3"/>
          <p:cNvSpPr>
            <a:spLocks noGrp="1"/>
          </p:cNvSpPr>
          <p:nvPr>
            <p:ph type="sldNum" sz="quarter" idx="5"/>
          </p:nvPr>
        </p:nvSpPr>
        <p:spPr/>
        <p:txBody>
          <a:bodyPr/>
          <a:lstStyle/>
          <a:p>
            <a:fld id="{7CA3AE7D-D00C-4FD1-BFA5-ACC68E164876}" type="slidenum">
              <a:rPr lang="id-ID" smtClean="0"/>
              <a:pPr/>
              <a:t>11</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92399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12</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189560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13</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341640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14</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3182120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15</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3739497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16</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3175248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17</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394007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18</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532347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19</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217688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20</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336798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a:t>
            </a:fld>
            <a:endParaRPr lang="id-ID"/>
          </a:p>
        </p:txBody>
      </p:sp>
      <p:sp>
        <p:nvSpPr>
          <p:cNvPr id="5" name="Footer Placeholder 4">
            <a:extLst>
              <a:ext uri="{FF2B5EF4-FFF2-40B4-BE49-F238E27FC236}">
                <a16:creationId xmlns:a16="http://schemas.microsoft.com/office/drawing/2014/main" id="{7345ABE5-2472-B84D-2A88-AB3BF9423AE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F16598D-6092-594D-16D9-8A63BFA38FA7}"/>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865044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21</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4147549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22</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2568799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23</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3622511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24</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4281141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25</a:t>
            </a:fld>
            <a:endParaRPr lang="id-ID"/>
          </a:p>
        </p:txBody>
      </p:sp>
      <p:sp>
        <p:nvSpPr>
          <p:cNvPr id="5" name="Footer Placeholder 4">
            <a:extLst>
              <a:ext uri="{FF2B5EF4-FFF2-40B4-BE49-F238E27FC236}">
                <a16:creationId xmlns:a16="http://schemas.microsoft.com/office/drawing/2014/main" id="{C77F5970-33C9-C423-0A2A-D3FF74D1FD0F}"/>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CD63D45-CA59-F80B-A1B0-0B3CDDE9C9D2}"/>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497648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Collect questions in all training settings to create FAQ for RA105</a:t>
            </a:r>
          </a:p>
        </p:txBody>
      </p:sp>
      <p:sp>
        <p:nvSpPr>
          <p:cNvPr id="4" name="Slide Number Placeholder 3"/>
          <p:cNvSpPr>
            <a:spLocks noGrp="1"/>
          </p:cNvSpPr>
          <p:nvPr>
            <p:ph type="sldNum" sz="quarter" idx="5"/>
          </p:nvPr>
        </p:nvSpPr>
        <p:spPr/>
        <p:txBody>
          <a:bodyPr/>
          <a:lstStyle/>
          <a:p>
            <a:fld id="{7CA3AE7D-D00C-4FD1-BFA5-ACC68E164876}" type="slidenum">
              <a:rPr lang="id-ID" smtClean="0"/>
              <a:pPr/>
              <a:t>26</a:t>
            </a:fld>
            <a:endParaRPr lang="id-ID"/>
          </a:p>
        </p:txBody>
      </p:sp>
      <p:sp>
        <p:nvSpPr>
          <p:cNvPr id="5" name="Footer Placeholder 4">
            <a:extLst>
              <a:ext uri="{FF2B5EF4-FFF2-40B4-BE49-F238E27FC236}">
                <a16:creationId xmlns:a16="http://schemas.microsoft.com/office/drawing/2014/main" id="{7345ABE5-2472-B84D-2A88-AB3BF9423AE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F16598D-6092-594D-16D9-8A63BFA38FA7}"/>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1001510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27</a:t>
            </a:fld>
            <a:endParaRPr lang="en-US"/>
          </a:p>
        </p:txBody>
      </p:sp>
      <p:sp>
        <p:nvSpPr>
          <p:cNvPr id="5" name="Footer Placeholder 4">
            <a:extLst>
              <a:ext uri="{FF2B5EF4-FFF2-40B4-BE49-F238E27FC236}">
                <a16:creationId xmlns:a16="http://schemas.microsoft.com/office/drawing/2014/main" id="{6B8BBFA6-F5A4-A785-F159-288CEEE98CE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8F706BD-579E-E564-8D9F-2C4F3A2BB5D3}"/>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681818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28</a:t>
            </a:fld>
            <a:endParaRPr lang="en-US"/>
          </a:p>
        </p:txBody>
      </p:sp>
      <p:sp>
        <p:nvSpPr>
          <p:cNvPr id="5" name="Footer Placeholder 4">
            <a:extLst>
              <a:ext uri="{FF2B5EF4-FFF2-40B4-BE49-F238E27FC236}">
                <a16:creationId xmlns:a16="http://schemas.microsoft.com/office/drawing/2014/main" id="{E3C95286-3F60-BC6E-468C-6CF875CDDDF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C25EA787-1F3F-74C8-5E2F-5D4A954B7548}"/>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152137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4</a:t>
            </a:fld>
            <a:endParaRPr lang="id-ID"/>
          </a:p>
        </p:txBody>
      </p:sp>
      <p:sp>
        <p:nvSpPr>
          <p:cNvPr id="5" name="Footer Placeholder 4">
            <a:extLst>
              <a:ext uri="{FF2B5EF4-FFF2-40B4-BE49-F238E27FC236}">
                <a16:creationId xmlns:a16="http://schemas.microsoft.com/office/drawing/2014/main" id="{DE672A76-9C03-9A31-8832-7338647FC64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A7DFE6E-938E-043E-3E44-4F0256CDEDE5}"/>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401131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5</a:t>
            </a:fld>
            <a:endParaRPr lang="id-ID"/>
          </a:p>
        </p:txBody>
      </p:sp>
      <p:sp>
        <p:nvSpPr>
          <p:cNvPr id="5" name="Footer Placeholder 4">
            <a:extLst>
              <a:ext uri="{FF2B5EF4-FFF2-40B4-BE49-F238E27FC236}">
                <a16:creationId xmlns:a16="http://schemas.microsoft.com/office/drawing/2014/main" id="{584D2A2B-48B9-CA3F-340D-F1DA959CCBAD}"/>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B880ABEB-6900-A800-0801-904792AFC7E6}"/>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280101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3AE7D-D00C-4FD1-BFA5-ACC68E164876}" type="slidenum">
              <a:rPr lang="id-ID" smtClean="0"/>
              <a:t>6</a:t>
            </a:fld>
            <a:endParaRPr lang="id-ID"/>
          </a:p>
        </p:txBody>
      </p:sp>
      <p:sp>
        <p:nvSpPr>
          <p:cNvPr id="5" name="Footer Placeholder 4">
            <a:extLst>
              <a:ext uri="{FF2B5EF4-FFF2-40B4-BE49-F238E27FC236}">
                <a16:creationId xmlns:a16="http://schemas.microsoft.com/office/drawing/2014/main" id="{F57AA262-4EA5-7FB1-EF48-4B3EAF625CD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90CF5E24-7A61-5F03-D052-1096D560F1D0}"/>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917769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7</a:t>
            </a:fld>
            <a:endParaRPr lang="id-ID"/>
          </a:p>
        </p:txBody>
      </p:sp>
      <p:sp>
        <p:nvSpPr>
          <p:cNvPr id="5" name="Footer Placeholder 4">
            <a:extLst>
              <a:ext uri="{FF2B5EF4-FFF2-40B4-BE49-F238E27FC236}">
                <a16:creationId xmlns:a16="http://schemas.microsoft.com/office/drawing/2014/main" id="{9F07BD40-7A49-1C98-AAFC-314EBA7610F3}"/>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AFA3E38-751F-D77D-A8B3-9A5E14827AD0}"/>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64606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8</a:t>
            </a:fld>
            <a:endParaRPr lang="id-ID"/>
          </a:p>
        </p:txBody>
      </p:sp>
      <p:sp>
        <p:nvSpPr>
          <p:cNvPr id="5" name="Footer Placeholder 4">
            <a:extLst>
              <a:ext uri="{FF2B5EF4-FFF2-40B4-BE49-F238E27FC236}">
                <a16:creationId xmlns:a16="http://schemas.microsoft.com/office/drawing/2014/main" id="{069CB94F-3AC3-8C85-FFEB-1F3640C164C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3130306-2113-3677-5B19-A76A75A947C6}"/>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341914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it-IT"/>
              <a:t>RA105 WBSCM Assign Multi-Role Users</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9</a:t>
            </a:fld>
            <a:endParaRPr lang="id-ID"/>
          </a:p>
        </p:txBody>
      </p:sp>
    </p:spTree>
    <p:extLst>
      <p:ext uri="{BB962C8B-B14F-4D97-AF65-F5344CB8AC3E}">
        <p14:creationId xmlns:p14="http://schemas.microsoft.com/office/powerpoint/2010/main" val="286396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10</a:t>
            </a:fld>
            <a:endParaRPr lang="id-ID"/>
          </a:p>
        </p:txBody>
      </p:sp>
      <p:sp>
        <p:nvSpPr>
          <p:cNvPr id="5" name="Footer Placeholder 4">
            <a:extLst>
              <a:ext uri="{FF2B5EF4-FFF2-40B4-BE49-F238E27FC236}">
                <a16:creationId xmlns:a16="http://schemas.microsoft.com/office/drawing/2014/main" id="{251E99C0-A75A-E9A4-B45E-6D47DD09A513}"/>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C869628F-CA84-3344-76E4-5B50A639DF0D}"/>
              </a:ext>
            </a:extLst>
          </p:cNvPr>
          <p:cNvSpPr>
            <a:spLocks noGrp="1"/>
          </p:cNvSpPr>
          <p:nvPr>
            <p:ph type="hdr" sz="quarter"/>
          </p:nvPr>
        </p:nvSpPr>
        <p:spPr/>
        <p:txBody>
          <a:bodyPr/>
          <a:lstStyle/>
          <a:p>
            <a:r>
              <a:rPr lang="it-IT"/>
              <a:t>RA105 WBSCM Assign Multi-Role Users</a:t>
            </a:r>
            <a:endParaRPr lang="id-ID"/>
          </a:p>
        </p:txBody>
      </p:sp>
    </p:spTree>
    <p:extLst>
      <p:ext uri="{BB962C8B-B14F-4D97-AF65-F5344CB8AC3E}">
        <p14:creationId xmlns:p14="http://schemas.microsoft.com/office/powerpoint/2010/main" val="42460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27013846"/>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888269489"/>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70577857"/>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655864540"/>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4799737"/>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12192973"/>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506550372"/>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565603713"/>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420872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54315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283958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967982717"/>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502236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681720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15050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6843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807132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891231303"/>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867704280"/>
      </p:ext>
    </p:extLst>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850900" y="4530695"/>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850900" y="3632200"/>
            <a:ext cx="23218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3540367" y="4531198"/>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3540367" y="363270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6211088" y="4531169"/>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6211088" y="363267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8887855" y="4531671"/>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8887855" y="3633176"/>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85333"/>
            <a:ext cx="12192000" cy="66544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2" y="986643"/>
            <a:ext cx="12191999" cy="511957"/>
          </a:xfrm>
          <a:prstGeom prst="rect">
            <a:avLst/>
          </a:prstGeom>
        </p:spPr>
        <p:txBody>
          <a:bodyPr/>
          <a:lstStyle>
            <a:lvl1pPr marL="0" indent="0" algn="ctr">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451701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711200" y="1803400"/>
            <a:ext cx="11176000" cy="355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great for body copy</a:t>
            </a:r>
          </a:p>
          <a:p>
            <a:pPr lvl="0"/>
            <a:endParaRPr lang="en-US"/>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720217" y="426760"/>
            <a:ext cx="11176000"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720217" y="1092200"/>
            <a:ext cx="11176000"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3443142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895013" y="2629171"/>
            <a:ext cx="10992187" cy="12192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867093" y="426760"/>
            <a:ext cx="10992187"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895013" y="1076187"/>
            <a:ext cx="10964267"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895013" y="21128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895013" y="4369341"/>
            <a:ext cx="10992187" cy="101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895013" y="38400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245952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822537"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822536"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1258226"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58784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25718196"/>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92540327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697637686"/>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8872325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40023124"/>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37164542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1" r:id="rId21"/>
    <p:sldLayoutId id="2147483772" r:id="rId22"/>
    <p:sldLayoutId id="2147483773" r:id="rId23"/>
    <p:sldLayoutId id="2147483774" r:id="rId24"/>
    <p:sldLayoutId id="2147483652" r:id="rId25"/>
    <p:sldLayoutId id="2147483668" r:id="rId26"/>
    <p:sldLayoutId id="2147483661" r:id="rId27"/>
    <p:sldLayoutId id="2147483748" r:id="rId28"/>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FFEBD1"/>
            </a:gs>
            <a:gs pos="0">
              <a:srgbClr val="FFF5E7"/>
            </a:gs>
            <a:gs pos="89000">
              <a:srgbClr val="FFEBD1"/>
            </a:gs>
          </a:gsLst>
          <a:lin ang="5400000" scaled="1"/>
          <a:tileRect/>
        </a:gradFill>
        <a:effectLst/>
      </p:bgPr>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2" r:id="rId6"/>
    <p:sldLayoutId id="2147484291" r:id="rId7"/>
    <p:sldLayoutId id="2147484299" r:id="rId8"/>
    <p:sldLayoutId id="2147484300" r:id="rId9"/>
    <p:sldLayoutId id="2147484301" r:id="rId10"/>
    <p:sldLayoutId id="2147484302" r:id="rId11"/>
    <p:sldLayoutId id="2147484303" r:id="rId12"/>
    <p:sldLayoutId id="2147484286" r:id="rId13"/>
    <p:sldLayoutId id="2147484287" r:id="rId14"/>
    <p:sldLayoutId id="2147484288" r:id="rId15"/>
    <p:sldLayoutId id="2147484293" r:id="rId1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hyperlink" Target="mailto:Diana.Chavarria@esc15.net"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13679"/>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a:xfrm>
            <a:off x="1658784" y="1512115"/>
            <a:ext cx="5515260" cy="1354239"/>
          </a:xfrm>
        </p:spPr>
        <p:txBody>
          <a:bodyPr/>
          <a:lstStyle/>
          <a:p>
            <a:r>
              <a:rPr lang="en-US" dirty="0"/>
              <a:t>Food Distribution Program</a:t>
            </a:r>
          </a:p>
        </p:txBody>
      </p:sp>
      <p:sp>
        <p:nvSpPr>
          <p:cNvPr id="14" name="Text Placeholder 13">
            <a:extLst>
              <a:ext uri="{FF2B5EF4-FFF2-40B4-BE49-F238E27FC236}">
                <a16:creationId xmlns:a16="http://schemas.microsoft.com/office/drawing/2014/main" id="{B67564C1-1181-469C-A8B6-A641FF2662CD}"/>
              </a:ext>
            </a:extLst>
          </p:cNvPr>
          <p:cNvSpPr>
            <a:spLocks noGrp="1"/>
          </p:cNvSpPr>
          <p:nvPr>
            <p:ph type="body" sz="quarter" idx="11"/>
          </p:nvPr>
        </p:nvSpPr>
        <p:spPr>
          <a:xfrm>
            <a:off x="1641623" y="2882169"/>
            <a:ext cx="5515260" cy="1354239"/>
          </a:xfrm>
        </p:spPr>
        <p:txBody>
          <a:bodyPr lIns="91440" tIns="45720" rIns="91440" bIns="45720" anchor="t">
            <a:noAutofit/>
          </a:bodyPr>
          <a:lstStyle/>
          <a:p>
            <a:r>
              <a:rPr lang="en-US" sz="4000" dirty="0">
                <a:latin typeface="Arial"/>
                <a:cs typeface="Arial"/>
              </a:rPr>
              <a:t>WBSCM Assign </a:t>
            </a:r>
            <a:br>
              <a:rPr lang="en-US" sz="4000" dirty="0">
                <a:latin typeface="Arial"/>
                <a:cs typeface="Arial"/>
              </a:rPr>
            </a:br>
            <a:r>
              <a:rPr lang="en-US" sz="4000" dirty="0">
                <a:latin typeface="Arial"/>
                <a:cs typeface="Arial"/>
              </a:rPr>
              <a:t>Multi-Role Users</a:t>
            </a:r>
            <a:br>
              <a:rPr lang="en-US" sz="4000" dirty="0">
                <a:latin typeface="Arial"/>
                <a:cs typeface="Arial"/>
              </a:rPr>
            </a:br>
            <a:endParaRPr lang="en-US" sz="4000" dirty="0"/>
          </a:p>
        </p:txBody>
      </p:sp>
      <p:sp>
        <p:nvSpPr>
          <p:cNvPr id="15" name="Text Placeholder 14">
            <a:extLst>
              <a:ext uri="{FF2B5EF4-FFF2-40B4-BE49-F238E27FC236}">
                <a16:creationId xmlns:a16="http://schemas.microsoft.com/office/drawing/2014/main" id="{A5EA8B51-C606-454D-912B-3581EC6BFCF1}"/>
              </a:ext>
            </a:extLst>
          </p:cNvPr>
          <p:cNvSpPr>
            <a:spLocks noGrp="1"/>
          </p:cNvSpPr>
          <p:nvPr>
            <p:ph type="body" sz="quarter" idx="12"/>
          </p:nvPr>
        </p:nvSpPr>
        <p:spPr>
          <a:xfrm>
            <a:off x="2507090" y="4222745"/>
            <a:ext cx="3241150" cy="618863"/>
          </a:xfrm>
        </p:spPr>
        <p:txBody>
          <a:bodyPr lIns="91440" tIns="45720" rIns="91440" bIns="45720" anchor="t">
            <a:noAutofit/>
          </a:bodyPr>
          <a:lstStyle/>
          <a:p>
            <a:r>
              <a:rPr lang="en-US" dirty="0">
                <a:latin typeface="Arial"/>
                <a:cs typeface="Arial"/>
              </a:rPr>
              <a:t>Texas Department of Agriculture</a:t>
            </a:r>
            <a:endParaRPr lang="en-US" dirty="0"/>
          </a:p>
          <a:p>
            <a:r>
              <a:rPr lang="en-US" dirty="0">
                <a:latin typeface="Arial"/>
                <a:cs typeface="Arial"/>
              </a:rPr>
              <a:t>USDA Division</a:t>
            </a:r>
            <a:endParaRPr lang="en-US" dirty="0"/>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10CF4CC6-BBC8-4955-AFB8-A2217893B75D}" type="datetime1">
              <a:rPr lang="en-US" smtClean="0"/>
              <a:t>11/7/2023</a:t>
            </a:fld>
            <a:endParaRPr lang="en-US"/>
          </a:p>
          <a:p>
            <a:r>
              <a:rPr lang="en-US"/>
              <a:t>www.SquareMeals.org</a:t>
            </a:r>
          </a:p>
        </p:txBody>
      </p:sp>
      <p:sp>
        <p:nvSpPr>
          <p:cNvPr id="3" name="Slide Number Placeholder 8">
            <a:extLst>
              <a:ext uri="{FF2B5EF4-FFF2-40B4-BE49-F238E27FC236}">
                <a16:creationId xmlns:a16="http://schemas.microsoft.com/office/drawing/2014/main" id="{0D9ECABE-448D-E166-D4E9-0641983BE954}"/>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a:t>
            </a:fld>
            <a:endParaRPr lang="en-US">
              <a:solidFill>
                <a:schemeClr val="bg1"/>
              </a:solidFill>
            </a:endParaRPr>
          </a:p>
        </p:txBody>
      </p:sp>
    </p:spTree>
    <p:custDataLst>
      <p:tags r:id="rId1"/>
    </p:custDataLst>
    <p:extLst>
      <p:ext uri="{BB962C8B-B14F-4D97-AF65-F5344CB8AC3E}">
        <p14:creationId xmlns:p14="http://schemas.microsoft.com/office/powerpoint/2010/main" val="210730441"/>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387316" y="844593"/>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02</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p:txBody>
          <a:bodyPr lIns="91440" tIns="45720" rIns="91440" bIns="45720" anchor="t">
            <a:normAutofit fontScale="85000" lnSpcReduction="20000"/>
          </a:bodyPr>
          <a:lstStyle/>
          <a:p>
            <a:r>
              <a:rPr lang="en-US" sz="6000" dirty="0">
                <a:latin typeface="Arial Black"/>
                <a:cs typeface="Arial"/>
              </a:rPr>
              <a:t>Existing User:</a:t>
            </a:r>
          </a:p>
          <a:p>
            <a:r>
              <a:rPr lang="en-US" sz="6000" dirty="0">
                <a:latin typeface="Arial Black"/>
                <a:cs typeface="Arial"/>
              </a:rPr>
              <a:t>Assign Multiple Roles</a:t>
            </a:r>
          </a:p>
        </p:txBody>
      </p:sp>
      <p:sp>
        <p:nvSpPr>
          <p:cNvPr id="3" name="Text Placeholder 2">
            <a:extLst>
              <a:ext uri="{FF2B5EF4-FFF2-40B4-BE49-F238E27FC236}">
                <a16:creationId xmlns:a16="http://schemas.microsoft.com/office/drawing/2014/main" id="{BF9F0F7F-3E6B-42D1-85A2-B337E790D674}"/>
              </a:ext>
            </a:extLst>
          </p:cNvPr>
          <p:cNvSpPr>
            <a:spLocks noGrp="1"/>
          </p:cNvSpPr>
          <p:nvPr>
            <p:ph type="body" sz="quarter" idx="11"/>
          </p:nvPr>
        </p:nvSpPr>
        <p:spPr/>
        <p:txBody>
          <a:bodyPr lIns="91440" tIns="45720" rIns="91440" bIns="45720" anchor="t">
            <a:normAutofit/>
          </a:bodyPr>
          <a:lstStyle/>
          <a:p>
            <a:r>
              <a:rPr lang="en-US" sz="3600">
                <a:solidFill>
                  <a:schemeClr val="bg1"/>
                </a:solidFill>
                <a:latin typeface="Arial"/>
                <a:cs typeface="Arial"/>
              </a:rPr>
              <a:t>Portal Pathway</a:t>
            </a:r>
            <a:endParaRPr lang="en-US" sz="3600">
              <a:solidFill>
                <a:schemeClr val="bg1"/>
              </a:solidFill>
            </a:endParaRP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10</a:t>
            </a:fld>
            <a:endParaRPr lang="en-US"/>
          </a:p>
        </p:txBody>
      </p:sp>
      <p:sp>
        <p:nvSpPr>
          <p:cNvPr id="8" name="Slide Number Placeholder 8">
            <a:extLst>
              <a:ext uri="{FF2B5EF4-FFF2-40B4-BE49-F238E27FC236}">
                <a16:creationId xmlns:a16="http://schemas.microsoft.com/office/drawing/2014/main" id="{B9F2132C-E6AC-DC30-9A9A-3E167BEC961B}"/>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10</a:t>
            </a:fld>
            <a:endParaRPr lang="en-US">
              <a:solidFill>
                <a:schemeClr val="bg1"/>
              </a:solidFill>
            </a:endParaRPr>
          </a:p>
        </p:txBody>
      </p:sp>
    </p:spTree>
    <p:extLst>
      <p:ext uri="{BB962C8B-B14F-4D97-AF65-F5344CB8AC3E}">
        <p14:creationId xmlns:p14="http://schemas.microsoft.com/office/powerpoint/2010/main" val="2878696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D67C7326-F521-ABB1-127C-287D45CE7B40}"/>
              </a:ext>
            </a:extLst>
          </p:cNvPr>
          <p:cNvPicPr>
            <a:picLocks noChangeAspect="1"/>
          </p:cNvPicPr>
          <p:nvPr/>
        </p:nvPicPr>
        <p:blipFill>
          <a:blip r:embed="rId3"/>
          <a:stretch>
            <a:fillRect/>
          </a:stretch>
        </p:blipFill>
        <p:spPr>
          <a:xfrm>
            <a:off x="584462" y="1049958"/>
            <a:ext cx="7904670" cy="4891222"/>
          </a:xfrm>
          <a:prstGeom prst="rect">
            <a:avLst/>
          </a:prstGeom>
          <a:ln w="1905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4793126" y="3454978"/>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6" name="Rectangle 5">
            <a:extLst>
              <a:ext uri="{FF2B5EF4-FFF2-40B4-BE49-F238E27FC236}">
                <a16:creationId xmlns:a16="http://schemas.microsoft.com/office/drawing/2014/main" id="{F410F1DA-04F7-44A8-2CF5-EE60212243F7}"/>
              </a:ext>
            </a:extLst>
          </p:cNvPr>
          <p:cNvSpPr/>
          <p:nvPr/>
        </p:nvSpPr>
        <p:spPr>
          <a:xfrm>
            <a:off x="3509627" y="3423028"/>
            <a:ext cx="1189023" cy="50697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6297576" y="3247246"/>
            <a:ext cx="1870916" cy="742496"/>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a:cs typeface="Arial"/>
              </a:rPr>
              <a:t>Click on “Admin” tab</a:t>
            </a:r>
          </a:p>
        </p:txBody>
      </p:sp>
      <p:sp>
        <p:nvSpPr>
          <p:cNvPr id="7" name="Slide Number Placeholder 8">
            <a:extLst>
              <a:ext uri="{FF2B5EF4-FFF2-40B4-BE49-F238E27FC236}">
                <a16:creationId xmlns:a16="http://schemas.microsoft.com/office/drawing/2014/main" id="{57DCFE5C-773E-8898-E581-1C1194AAF4DD}"/>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11</a:t>
            </a:fld>
            <a:endParaRPr lang="en-US">
              <a:solidFill>
                <a:schemeClr val="bg1"/>
              </a:solidFill>
            </a:endParaRPr>
          </a:p>
        </p:txBody>
      </p:sp>
      <p:sp>
        <p:nvSpPr>
          <p:cNvPr id="14" name="Rectangle: Rounded Corners 13">
            <a:extLst>
              <a:ext uri="{FF2B5EF4-FFF2-40B4-BE49-F238E27FC236}">
                <a16:creationId xmlns:a16="http://schemas.microsoft.com/office/drawing/2014/main" id="{81F0CF98-8977-E207-667A-4F9C065BF670}"/>
              </a:ext>
            </a:extLst>
          </p:cNvPr>
          <p:cNvSpPr/>
          <p:nvPr/>
        </p:nvSpPr>
        <p:spPr>
          <a:xfrm>
            <a:off x="8901235" y="1885535"/>
            <a:ext cx="2372163" cy="3320249"/>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a:solidFill>
                  <a:sysClr val="windowText" lastClr="000000"/>
                </a:solidFill>
                <a:latin typeface="Arial" panose="020B0604020202020204" pitchFamily="34" charset="0"/>
                <a:cs typeface="Arial" panose="020B0604020202020204" pitchFamily="34" charset="0"/>
              </a:rPr>
              <a:t>To assign a user multiple roles, follow the steps on each slide.</a:t>
            </a:r>
          </a:p>
        </p:txBody>
      </p:sp>
    </p:spTree>
    <p:extLst>
      <p:ext uri="{BB962C8B-B14F-4D97-AF65-F5344CB8AC3E}">
        <p14:creationId xmlns:p14="http://schemas.microsoft.com/office/powerpoint/2010/main" val="2899087821"/>
      </p:ext>
    </p:extLst>
  </p:cSld>
  <p:clrMapOvr>
    <a:masterClrMapping/>
  </p:clrMapOvr>
  <p:transition>
    <p:cut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application, Word&#10;&#10;Description automatically generated">
            <a:extLst>
              <a:ext uri="{FF2B5EF4-FFF2-40B4-BE49-F238E27FC236}">
                <a16:creationId xmlns:a16="http://schemas.microsoft.com/office/drawing/2014/main" id="{1DDEE493-CE57-D66F-EEB7-921DD1FDAE4F}"/>
              </a:ext>
            </a:extLst>
          </p:cNvPr>
          <p:cNvPicPr>
            <a:picLocks noChangeAspect="1"/>
          </p:cNvPicPr>
          <p:nvPr/>
        </p:nvPicPr>
        <p:blipFill rotWithShape="1">
          <a:blip r:embed="rId3"/>
          <a:srcRect b="12671"/>
          <a:stretch/>
        </p:blipFill>
        <p:spPr>
          <a:xfrm>
            <a:off x="583547" y="1154593"/>
            <a:ext cx="10716437" cy="4705433"/>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557877" y="4503238"/>
            <a:ext cx="4830200" cy="50697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8">
            <a:extLst>
              <a:ext uri="{FF2B5EF4-FFF2-40B4-BE49-F238E27FC236}">
                <a16:creationId xmlns:a16="http://schemas.microsoft.com/office/drawing/2014/main" id="{7594E18A-BE5E-8C9F-7A15-882FCE9EFC45}"/>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12</a:t>
            </a:fld>
            <a:endParaRPr lang="en-US">
              <a:solidFill>
                <a:schemeClr val="bg1"/>
              </a:solidFill>
            </a:endParaRPr>
          </a:p>
        </p:txBody>
      </p:sp>
      <p:sp>
        <p:nvSpPr>
          <p:cNvPr id="5" name="Arrow: Right 4">
            <a:extLst>
              <a:ext uri="{FF2B5EF4-FFF2-40B4-BE49-F238E27FC236}">
                <a16:creationId xmlns:a16="http://schemas.microsoft.com/office/drawing/2014/main" id="{7837BCF1-FD4B-683A-13BD-B13007011582}"/>
              </a:ext>
            </a:extLst>
          </p:cNvPr>
          <p:cNvSpPr/>
          <p:nvPr/>
        </p:nvSpPr>
        <p:spPr>
          <a:xfrm rot="12216571">
            <a:off x="2582338" y="4718622"/>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3613377" y="4668011"/>
            <a:ext cx="2373745" cy="986703"/>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a:cs typeface="Arial"/>
              </a:rPr>
              <a:t>Click on “Manage Users” </a:t>
            </a:r>
          </a:p>
        </p:txBody>
      </p:sp>
    </p:spTree>
    <p:extLst>
      <p:ext uri="{BB962C8B-B14F-4D97-AF65-F5344CB8AC3E}">
        <p14:creationId xmlns:p14="http://schemas.microsoft.com/office/powerpoint/2010/main" val="4060342396"/>
      </p:ext>
    </p:extLst>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0DA256F9-5963-2C28-DE34-4D8C0E0C4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61" y="1211543"/>
            <a:ext cx="10720033" cy="4668869"/>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3957036" y="2713703"/>
            <a:ext cx="7347458" cy="322409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F7A748B8-38E6-84FA-85D8-F3F5EEAD8BB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13</a:t>
            </a:fld>
            <a:endParaRPr lang="en-US">
              <a:solidFill>
                <a:schemeClr val="bg1"/>
              </a:solidFill>
            </a:endParaRPr>
          </a:p>
        </p:txBody>
      </p:sp>
      <p:sp>
        <p:nvSpPr>
          <p:cNvPr id="8" name="Arrow: Right 7">
            <a:extLst>
              <a:ext uri="{FF2B5EF4-FFF2-40B4-BE49-F238E27FC236}">
                <a16:creationId xmlns:a16="http://schemas.microsoft.com/office/drawing/2014/main" id="{76A76C69-DB8F-0354-DE00-792861ADBA78}"/>
              </a:ext>
            </a:extLst>
          </p:cNvPr>
          <p:cNvSpPr/>
          <p:nvPr/>
        </p:nvSpPr>
        <p:spPr>
          <a:xfrm>
            <a:off x="2950205" y="4325750"/>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3" name="Rectangle: Rounded Corners 2">
            <a:extLst>
              <a:ext uri="{FF2B5EF4-FFF2-40B4-BE49-F238E27FC236}">
                <a16:creationId xmlns:a16="http://schemas.microsoft.com/office/drawing/2014/main" id="{162915E1-3E88-8E54-C9C3-1BB344E0A4A6}"/>
              </a:ext>
            </a:extLst>
          </p:cNvPr>
          <p:cNvSpPr/>
          <p:nvPr/>
        </p:nvSpPr>
        <p:spPr>
          <a:xfrm>
            <a:off x="584461" y="3604527"/>
            <a:ext cx="3131176" cy="1696040"/>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u="sng" dirty="0">
                <a:solidFill>
                  <a:schemeClr val="tx1"/>
                </a:solidFill>
                <a:latin typeface="Arial"/>
                <a:cs typeface="Arial"/>
              </a:rPr>
              <a:t>User Search Panel</a:t>
            </a:r>
            <a:br>
              <a:rPr lang="en-US" sz="2000" b="1" u="sng" dirty="0">
                <a:solidFill>
                  <a:schemeClr val="tx1"/>
                </a:solidFill>
                <a:latin typeface="Arial"/>
                <a:cs typeface="Arial"/>
              </a:rPr>
            </a:br>
            <a:endParaRPr lang="en-US" sz="2000" b="1" u="sng" dirty="0">
              <a:solidFill>
                <a:schemeClr val="tx1"/>
              </a:solidFill>
              <a:latin typeface="Arial"/>
              <a:cs typeface="Arial"/>
            </a:endParaRPr>
          </a:p>
          <a:p>
            <a:pPr algn="ctr"/>
            <a:r>
              <a:rPr lang="en-US" sz="2000" b="1" dirty="0">
                <a:solidFill>
                  <a:schemeClr val="tx1"/>
                </a:solidFill>
                <a:latin typeface="Arial"/>
                <a:cs typeface="Arial"/>
              </a:rPr>
              <a:t>All existing users listed here</a:t>
            </a:r>
          </a:p>
        </p:txBody>
      </p:sp>
    </p:spTree>
    <p:extLst>
      <p:ext uri="{BB962C8B-B14F-4D97-AF65-F5344CB8AC3E}">
        <p14:creationId xmlns:p14="http://schemas.microsoft.com/office/powerpoint/2010/main" val="1975202077"/>
      </p:ext>
    </p:extLst>
  </p:cSld>
  <p:clrMapOvr>
    <a:masterClrMapping/>
  </p:clrMapOvr>
  <p:transition>
    <p:cut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9FE0E4B4-1713-FFC8-B482-2540B8D779DF}"/>
              </a:ext>
            </a:extLst>
          </p:cNvPr>
          <p:cNvPicPr>
            <a:picLocks noChangeAspect="1"/>
          </p:cNvPicPr>
          <p:nvPr/>
        </p:nvPicPr>
        <p:blipFill rotWithShape="1">
          <a:blip r:embed="rId3">
            <a:extLst>
              <a:ext uri="{28A0092B-C50C-407E-A947-70E740481C1C}">
                <a14:useLocalDpi xmlns:a14="http://schemas.microsoft.com/office/drawing/2010/main" val="0"/>
              </a:ext>
            </a:extLst>
          </a:blip>
          <a:srcRect l="45448" t="25269" r="9213" b="-2166"/>
          <a:stretch/>
        </p:blipFill>
        <p:spPr>
          <a:xfrm>
            <a:off x="605460" y="1181026"/>
            <a:ext cx="10678036" cy="3899007"/>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Rectangle 5">
            <a:extLst>
              <a:ext uri="{FF2B5EF4-FFF2-40B4-BE49-F238E27FC236}">
                <a16:creationId xmlns:a16="http://schemas.microsoft.com/office/drawing/2014/main" id="{F410F1DA-04F7-44A8-2CF5-EE60212243F7}"/>
              </a:ext>
            </a:extLst>
          </p:cNvPr>
          <p:cNvSpPr/>
          <p:nvPr/>
        </p:nvSpPr>
        <p:spPr>
          <a:xfrm>
            <a:off x="605459" y="1652527"/>
            <a:ext cx="10678035" cy="3427506"/>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F7A748B8-38E6-84FA-85D8-F3F5EEAD8BB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14</a:t>
            </a:fld>
            <a:endParaRPr lang="en-US">
              <a:solidFill>
                <a:schemeClr val="bg1"/>
              </a:solidFill>
            </a:endParaRPr>
          </a:p>
        </p:txBody>
      </p:sp>
      <p:sp>
        <p:nvSpPr>
          <p:cNvPr id="8" name="Arrow: Right 7">
            <a:extLst>
              <a:ext uri="{FF2B5EF4-FFF2-40B4-BE49-F238E27FC236}">
                <a16:creationId xmlns:a16="http://schemas.microsoft.com/office/drawing/2014/main" id="{76A76C69-DB8F-0354-DE00-792861ADBA78}"/>
              </a:ext>
            </a:extLst>
          </p:cNvPr>
          <p:cNvSpPr/>
          <p:nvPr/>
        </p:nvSpPr>
        <p:spPr>
          <a:xfrm rot="12865363">
            <a:off x="1143953" y="3829064"/>
            <a:ext cx="1026150"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3" name="Rectangle: Rounded Corners 2">
            <a:extLst>
              <a:ext uri="{FF2B5EF4-FFF2-40B4-BE49-F238E27FC236}">
                <a16:creationId xmlns:a16="http://schemas.microsoft.com/office/drawing/2014/main" id="{162915E1-3E88-8E54-C9C3-1BB344E0A4A6}"/>
              </a:ext>
            </a:extLst>
          </p:cNvPr>
          <p:cNvSpPr/>
          <p:nvPr/>
        </p:nvSpPr>
        <p:spPr>
          <a:xfrm>
            <a:off x="3977172" y="4060128"/>
            <a:ext cx="4532621" cy="1705223"/>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a:cs typeface="Arial"/>
              </a:rPr>
              <a:t>Click on an existing User Search Criteria section in to add additional roles.</a:t>
            </a:r>
          </a:p>
        </p:txBody>
      </p:sp>
    </p:spTree>
    <p:extLst>
      <p:ext uri="{BB962C8B-B14F-4D97-AF65-F5344CB8AC3E}">
        <p14:creationId xmlns:p14="http://schemas.microsoft.com/office/powerpoint/2010/main" val="2259888727"/>
      </p:ext>
    </p:extLst>
  </p:cSld>
  <p:clrMapOvr>
    <a:masterClrMapping/>
  </p:clrMapOvr>
  <p:transition>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10;&#10;Description automatically generated">
            <a:extLst>
              <a:ext uri="{FF2B5EF4-FFF2-40B4-BE49-F238E27FC236}">
                <a16:creationId xmlns:a16="http://schemas.microsoft.com/office/drawing/2014/main" id="{64A27880-DD60-00BC-3BFB-B1605D0A95C7}"/>
              </a:ext>
            </a:extLst>
          </p:cNvPr>
          <p:cNvPicPr>
            <a:picLocks noChangeAspect="1"/>
          </p:cNvPicPr>
          <p:nvPr/>
        </p:nvPicPr>
        <p:blipFill>
          <a:blip r:embed="rId3"/>
          <a:stretch>
            <a:fillRect/>
          </a:stretch>
        </p:blipFill>
        <p:spPr>
          <a:xfrm>
            <a:off x="587829" y="1119330"/>
            <a:ext cx="8458200" cy="4918697"/>
          </a:xfrm>
          <a:prstGeom prst="rect">
            <a:avLst/>
          </a:prstGeom>
          <a:ln w="1270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8042553" y="2357277"/>
            <a:ext cx="3639939" cy="2451969"/>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a:cs typeface="Arial"/>
              </a:rPr>
              <a:t>“User Details” panel will appear below </a:t>
            </a:r>
            <a:br>
              <a:rPr lang="en-US" sz="2000" b="1" dirty="0">
                <a:solidFill>
                  <a:schemeClr val="tx1"/>
                </a:solidFill>
                <a:latin typeface="Arial"/>
                <a:cs typeface="Arial"/>
              </a:rPr>
            </a:br>
            <a:r>
              <a:rPr lang="en-US" sz="2000" b="1" dirty="0">
                <a:solidFill>
                  <a:schemeClr val="tx1"/>
                </a:solidFill>
                <a:latin typeface="Arial"/>
                <a:cs typeface="Arial"/>
              </a:rPr>
              <a:t>“User Selection” panel.</a:t>
            </a:r>
          </a:p>
        </p:txBody>
      </p:sp>
      <p:sp>
        <p:nvSpPr>
          <p:cNvPr id="6" name="Slide Number Placeholder 8">
            <a:extLst>
              <a:ext uri="{FF2B5EF4-FFF2-40B4-BE49-F238E27FC236}">
                <a16:creationId xmlns:a16="http://schemas.microsoft.com/office/drawing/2014/main" id="{70A7C6AE-66A0-5E22-E3E2-7872BA005226}"/>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15</a:t>
            </a:fld>
            <a:endParaRPr lang="en-US">
              <a:solidFill>
                <a:schemeClr val="bg1"/>
              </a:solidFill>
            </a:endParaRPr>
          </a:p>
        </p:txBody>
      </p:sp>
      <p:sp>
        <p:nvSpPr>
          <p:cNvPr id="10" name="Rectangle 9">
            <a:extLst>
              <a:ext uri="{FF2B5EF4-FFF2-40B4-BE49-F238E27FC236}">
                <a16:creationId xmlns:a16="http://schemas.microsoft.com/office/drawing/2014/main" id="{31AF9384-A962-7FE1-F3F1-024320CEB567}"/>
              </a:ext>
            </a:extLst>
          </p:cNvPr>
          <p:cNvSpPr/>
          <p:nvPr/>
        </p:nvSpPr>
        <p:spPr>
          <a:xfrm>
            <a:off x="662402" y="3274008"/>
            <a:ext cx="1280463" cy="47649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Arrow: Right 3">
            <a:extLst>
              <a:ext uri="{FF2B5EF4-FFF2-40B4-BE49-F238E27FC236}">
                <a16:creationId xmlns:a16="http://schemas.microsoft.com/office/drawing/2014/main" id="{502634A6-3845-FA2A-8064-B6353F29E08C}"/>
              </a:ext>
            </a:extLst>
          </p:cNvPr>
          <p:cNvSpPr/>
          <p:nvPr/>
        </p:nvSpPr>
        <p:spPr>
          <a:xfrm rot="10800000">
            <a:off x="1849587" y="3145103"/>
            <a:ext cx="1693413" cy="720663"/>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1872204971"/>
      </p:ext>
    </p:extLst>
  </p:cSld>
  <p:clrMapOvr>
    <a:masterClrMapping/>
  </p:clrMapOvr>
  <p:transition>
    <p:cut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10;&#10;Description automatically generated">
            <a:extLst>
              <a:ext uri="{FF2B5EF4-FFF2-40B4-BE49-F238E27FC236}">
                <a16:creationId xmlns:a16="http://schemas.microsoft.com/office/drawing/2014/main" id="{12E43F83-202F-A171-DA7D-28552E6435D9}"/>
              </a:ext>
            </a:extLst>
          </p:cNvPr>
          <p:cNvPicPr>
            <a:picLocks noChangeAspect="1"/>
          </p:cNvPicPr>
          <p:nvPr/>
        </p:nvPicPr>
        <p:blipFill>
          <a:blip r:embed="rId3"/>
          <a:stretch>
            <a:fillRect/>
          </a:stretch>
        </p:blipFill>
        <p:spPr>
          <a:xfrm>
            <a:off x="589280" y="1138197"/>
            <a:ext cx="10718800" cy="4480007"/>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8" name="Rectangle: Rounded Corners 7">
            <a:extLst>
              <a:ext uri="{FF2B5EF4-FFF2-40B4-BE49-F238E27FC236}">
                <a16:creationId xmlns:a16="http://schemas.microsoft.com/office/drawing/2014/main" id="{2F5C23F8-7B7A-829B-AAD4-888F772281C9}"/>
              </a:ext>
            </a:extLst>
          </p:cNvPr>
          <p:cNvSpPr/>
          <p:nvPr/>
        </p:nvSpPr>
        <p:spPr>
          <a:xfrm>
            <a:off x="3804570" y="2058179"/>
            <a:ext cx="3147151" cy="145910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a:cs typeface="Arial"/>
              </a:rPr>
              <a:t>Click on the </a:t>
            </a:r>
            <a:br>
              <a:rPr lang="en-US" sz="2000" b="1">
                <a:solidFill>
                  <a:schemeClr val="tx1"/>
                </a:solidFill>
                <a:latin typeface="Arial"/>
                <a:cs typeface="Arial"/>
              </a:rPr>
            </a:br>
            <a:r>
              <a:rPr lang="en-US" sz="2000" b="1">
                <a:solidFill>
                  <a:schemeClr val="tx1"/>
                </a:solidFill>
                <a:latin typeface="Arial"/>
                <a:cs typeface="Arial"/>
              </a:rPr>
              <a:t>“Role Data” tab </a:t>
            </a:r>
            <a:br>
              <a:rPr lang="en-US" sz="2000" b="1">
                <a:solidFill>
                  <a:schemeClr val="tx1"/>
                </a:solidFill>
                <a:latin typeface="Arial"/>
                <a:cs typeface="Arial"/>
              </a:rPr>
            </a:br>
            <a:r>
              <a:rPr lang="en-US" sz="2000" b="1">
                <a:solidFill>
                  <a:schemeClr val="tx1"/>
                </a:solidFill>
                <a:latin typeface="Arial"/>
                <a:cs typeface="Arial"/>
              </a:rPr>
              <a:t>to assign user role(s).</a:t>
            </a:r>
          </a:p>
        </p:txBody>
      </p:sp>
      <p:sp>
        <p:nvSpPr>
          <p:cNvPr id="4" name="Rectangle 3">
            <a:extLst>
              <a:ext uri="{FF2B5EF4-FFF2-40B4-BE49-F238E27FC236}">
                <a16:creationId xmlns:a16="http://schemas.microsoft.com/office/drawing/2014/main" id="{4C1A500E-185B-13F1-E846-648971505B9E}"/>
              </a:ext>
            </a:extLst>
          </p:cNvPr>
          <p:cNvSpPr/>
          <p:nvPr/>
        </p:nvSpPr>
        <p:spPr>
          <a:xfrm>
            <a:off x="2524107" y="1543427"/>
            <a:ext cx="1280463" cy="47649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Slide Number Placeholder 8">
            <a:extLst>
              <a:ext uri="{FF2B5EF4-FFF2-40B4-BE49-F238E27FC236}">
                <a16:creationId xmlns:a16="http://schemas.microsoft.com/office/drawing/2014/main" id="{70A7C6AE-66A0-5E22-E3E2-7872BA005226}"/>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16</a:t>
            </a:fld>
            <a:endParaRPr lang="en-US">
              <a:solidFill>
                <a:schemeClr val="bg1"/>
              </a:solidFill>
            </a:endParaRPr>
          </a:p>
        </p:txBody>
      </p:sp>
      <p:sp>
        <p:nvSpPr>
          <p:cNvPr id="5" name="Arrow: Right 4">
            <a:extLst>
              <a:ext uri="{FF2B5EF4-FFF2-40B4-BE49-F238E27FC236}">
                <a16:creationId xmlns:a16="http://schemas.microsoft.com/office/drawing/2014/main" id="{E808FE43-8910-7129-2A66-09C73D6705CA}"/>
              </a:ext>
            </a:extLst>
          </p:cNvPr>
          <p:cNvSpPr/>
          <p:nvPr/>
        </p:nvSpPr>
        <p:spPr>
          <a:xfrm rot="10800000">
            <a:off x="3713695" y="1417846"/>
            <a:ext cx="1782618" cy="640333"/>
          </a:xfrm>
          <a:prstGeom prst="rightArrow">
            <a:avLst>
              <a:gd name="adj1" fmla="val 50000"/>
              <a:gd name="adj2" fmla="val 50000"/>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3154797846"/>
      </p:ext>
    </p:extLst>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Slide Number Placeholder 8">
            <a:extLst>
              <a:ext uri="{FF2B5EF4-FFF2-40B4-BE49-F238E27FC236}">
                <a16:creationId xmlns:a16="http://schemas.microsoft.com/office/drawing/2014/main" id="{BEDB27DB-8A4D-D692-9B8F-BDE5781BD3F0}"/>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17</a:t>
            </a:fld>
            <a:endParaRPr lang="en-US">
              <a:solidFill>
                <a:schemeClr val="bg1"/>
              </a:solidFill>
            </a:endParaRPr>
          </a:p>
        </p:txBody>
      </p:sp>
      <p:pic>
        <p:nvPicPr>
          <p:cNvPr id="8" name="Picture 7" descr="Graphical user interface, application&#10;&#10;Description automatically generated">
            <a:extLst>
              <a:ext uri="{FF2B5EF4-FFF2-40B4-BE49-F238E27FC236}">
                <a16:creationId xmlns:a16="http://schemas.microsoft.com/office/drawing/2014/main" id="{5021C0E3-031A-96AD-273D-C650220AD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073" y="1201868"/>
            <a:ext cx="8491427" cy="4745211"/>
          </a:xfrm>
          <a:prstGeom prst="rect">
            <a:avLst/>
          </a:prstGeom>
          <a:ln w="28575">
            <a:solidFill>
              <a:schemeClr val="tx1"/>
            </a:solidFill>
          </a:ln>
        </p:spPr>
      </p:pic>
      <p:sp>
        <p:nvSpPr>
          <p:cNvPr id="3" name="Rectangle 2">
            <a:extLst>
              <a:ext uri="{FF2B5EF4-FFF2-40B4-BE49-F238E27FC236}">
                <a16:creationId xmlns:a16="http://schemas.microsoft.com/office/drawing/2014/main" id="{B69C3DCF-2268-488C-AB86-8F6029452F06}"/>
              </a:ext>
            </a:extLst>
          </p:cNvPr>
          <p:cNvSpPr/>
          <p:nvPr/>
        </p:nvSpPr>
        <p:spPr>
          <a:xfrm>
            <a:off x="1644073" y="3574474"/>
            <a:ext cx="7121235" cy="149629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a:off x="446201" y="4002030"/>
            <a:ext cx="1610299" cy="641178"/>
          </a:xfrm>
          <a:prstGeom prst="rightArrow">
            <a:avLst>
              <a:gd name="adj1" fmla="val 50000"/>
              <a:gd name="adj2" fmla="val 50000"/>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7" name="Rectangle: Rounded Corners 6">
            <a:extLst>
              <a:ext uri="{FF2B5EF4-FFF2-40B4-BE49-F238E27FC236}">
                <a16:creationId xmlns:a16="http://schemas.microsoft.com/office/drawing/2014/main" id="{DD5C7B21-9656-FC85-EFFF-F55DED5D3AE0}"/>
              </a:ext>
            </a:extLst>
          </p:cNvPr>
          <p:cNvSpPr/>
          <p:nvPr/>
        </p:nvSpPr>
        <p:spPr>
          <a:xfrm>
            <a:off x="4082664" y="3913603"/>
            <a:ext cx="3382307" cy="164668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a:cs typeface="Arial"/>
              </a:rPr>
              <a:t>Roles currently assigned to user listed under</a:t>
            </a:r>
            <a:br>
              <a:rPr lang="en-US" sz="2000" b="1">
                <a:solidFill>
                  <a:schemeClr val="tx1"/>
                </a:solidFill>
                <a:latin typeface="Arial"/>
                <a:cs typeface="Arial"/>
              </a:rPr>
            </a:br>
            <a:r>
              <a:rPr lang="en-US" sz="2000" b="1">
                <a:solidFill>
                  <a:schemeClr val="tx1"/>
                </a:solidFill>
                <a:latin typeface="Arial"/>
                <a:cs typeface="Arial"/>
              </a:rPr>
              <a:t> “Current Roles” </a:t>
            </a:r>
          </a:p>
        </p:txBody>
      </p:sp>
    </p:spTree>
    <p:extLst>
      <p:ext uri="{BB962C8B-B14F-4D97-AF65-F5344CB8AC3E}">
        <p14:creationId xmlns:p14="http://schemas.microsoft.com/office/powerpoint/2010/main" val="1998135964"/>
      </p:ext>
    </p:extLst>
  </p:cSld>
  <p:clrMapOvr>
    <a:masterClrMapping/>
  </p:clrMapOvr>
  <p:transition>
    <p:cut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Slide Number Placeholder 8">
            <a:extLst>
              <a:ext uri="{FF2B5EF4-FFF2-40B4-BE49-F238E27FC236}">
                <a16:creationId xmlns:a16="http://schemas.microsoft.com/office/drawing/2014/main" id="{BEDB27DB-8A4D-D692-9B8F-BDE5781BD3F0}"/>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18</a:t>
            </a:fld>
            <a:endParaRPr lang="en-US">
              <a:solidFill>
                <a:schemeClr val="bg1"/>
              </a:solidFill>
            </a:endParaRPr>
          </a:p>
        </p:txBody>
      </p:sp>
      <p:pic>
        <p:nvPicPr>
          <p:cNvPr id="8" name="Picture 7" descr="Graphical user interface, application&#10;&#10;Description automatically generated">
            <a:extLst>
              <a:ext uri="{FF2B5EF4-FFF2-40B4-BE49-F238E27FC236}">
                <a16:creationId xmlns:a16="http://schemas.microsoft.com/office/drawing/2014/main" id="{5021C0E3-031A-96AD-273D-C650220AD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073" y="1201868"/>
            <a:ext cx="8491427" cy="4745211"/>
          </a:xfrm>
          <a:prstGeom prst="rect">
            <a:avLst/>
          </a:prstGeom>
          <a:ln w="28575">
            <a:solidFill>
              <a:schemeClr val="tx1"/>
            </a:solidFill>
          </a:ln>
        </p:spPr>
      </p:pic>
      <p:sp>
        <p:nvSpPr>
          <p:cNvPr id="3" name="Rectangle 2">
            <a:extLst>
              <a:ext uri="{FF2B5EF4-FFF2-40B4-BE49-F238E27FC236}">
                <a16:creationId xmlns:a16="http://schemas.microsoft.com/office/drawing/2014/main" id="{B69C3DCF-2268-488C-AB86-8F6029452F06}"/>
              </a:ext>
            </a:extLst>
          </p:cNvPr>
          <p:cNvSpPr/>
          <p:nvPr/>
        </p:nvSpPr>
        <p:spPr>
          <a:xfrm>
            <a:off x="1644073" y="5246255"/>
            <a:ext cx="1056287" cy="34174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2700361" y="5103634"/>
            <a:ext cx="2176439" cy="641178"/>
          </a:xfrm>
          <a:prstGeom prst="rightArrow">
            <a:avLst>
              <a:gd name="adj1" fmla="val 50000"/>
              <a:gd name="adj2" fmla="val 50000"/>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7" name="Rectangle: Rounded Corners 6">
            <a:extLst>
              <a:ext uri="{FF2B5EF4-FFF2-40B4-BE49-F238E27FC236}">
                <a16:creationId xmlns:a16="http://schemas.microsoft.com/office/drawing/2014/main" id="{DD5C7B21-9656-FC85-EFFF-F55DED5D3AE0}"/>
              </a:ext>
            </a:extLst>
          </p:cNvPr>
          <p:cNvSpPr/>
          <p:nvPr/>
        </p:nvSpPr>
        <p:spPr>
          <a:xfrm>
            <a:off x="4644524" y="3828269"/>
            <a:ext cx="2670678" cy="1345118"/>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a:cs typeface="Arial"/>
              </a:rPr>
              <a:t>Click on </a:t>
            </a:r>
            <a:br>
              <a:rPr lang="en-US" sz="2000" b="1">
                <a:solidFill>
                  <a:schemeClr val="tx1"/>
                </a:solidFill>
                <a:latin typeface="Arial"/>
                <a:cs typeface="Arial"/>
              </a:rPr>
            </a:br>
            <a:r>
              <a:rPr lang="en-US" sz="2000" b="1">
                <a:solidFill>
                  <a:schemeClr val="tx1"/>
                </a:solidFill>
                <a:latin typeface="Arial"/>
                <a:cs typeface="Arial"/>
              </a:rPr>
              <a:t>“Modify User” </a:t>
            </a:r>
            <a:br>
              <a:rPr lang="en-US" sz="2000" b="1">
                <a:solidFill>
                  <a:schemeClr val="tx1"/>
                </a:solidFill>
                <a:latin typeface="Arial"/>
                <a:cs typeface="Arial"/>
              </a:rPr>
            </a:br>
            <a:r>
              <a:rPr lang="en-US" sz="2000" b="1">
                <a:solidFill>
                  <a:schemeClr val="tx1"/>
                </a:solidFill>
                <a:latin typeface="Arial"/>
                <a:cs typeface="Arial"/>
              </a:rPr>
              <a:t>to add more user roles to account.</a:t>
            </a:r>
          </a:p>
        </p:txBody>
      </p:sp>
    </p:spTree>
    <p:extLst>
      <p:ext uri="{BB962C8B-B14F-4D97-AF65-F5344CB8AC3E}">
        <p14:creationId xmlns:p14="http://schemas.microsoft.com/office/powerpoint/2010/main" val="674571379"/>
      </p:ext>
    </p:extLst>
  </p:cSld>
  <p:clrMapOvr>
    <a:masterClrMapping/>
  </p:clrMapOvr>
  <p:transition>
    <p:cut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Slide Number Placeholder 8">
            <a:extLst>
              <a:ext uri="{FF2B5EF4-FFF2-40B4-BE49-F238E27FC236}">
                <a16:creationId xmlns:a16="http://schemas.microsoft.com/office/drawing/2014/main" id="{BEDB27DB-8A4D-D692-9B8F-BDE5781BD3F0}"/>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19</a:t>
            </a:fld>
            <a:endParaRPr lang="en-US">
              <a:solidFill>
                <a:schemeClr val="bg1"/>
              </a:solidFill>
            </a:endParaRPr>
          </a:p>
        </p:txBody>
      </p:sp>
      <p:pic>
        <p:nvPicPr>
          <p:cNvPr id="10" name="Picture 9" descr="Graphical user interface, table&#10;&#10;Description automatically generated">
            <a:extLst>
              <a:ext uri="{FF2B5EF4-FFF2-40B4-BE49-F238E27FC236}">
                <a16:creationId xmlns:a16="http://schemas.microsoft.com/office/drawing/2014/main" id="{B51EF189-B0B4-C6D3-DDDA-9BA68A81E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208" y="1163546"/>
            <a:ext cx="7067807" cy="4802484"/>
          </a:xfrm>
          <a:prstGeom prst="rect">
            <a:avLst/>
          </a:prstGeom>
          <a:ln w="28575">
            <a:solidFill>
              <a:schemeClr val="tx1"/>
            </a:solidFill>
          </a:ln>
        </p:spPr>
      </p:pic>
      <p:sp>
        <p:nvSpPr>
          <p:cNvPr id="3" name="Rectangle 2">
            <a:extLst>
              <a:ext uri="{FF2B5EF4-FFF2-40B4-BE49-F238E27FC236}">
                <a16:creationId xmlns:a16="http://schemas.microsoft.com/office/drawing/2014/main" id="{B69C3DCF-2268-488C-AB86-8F6029452F06}"/>
              </a:ext>
            </a:extLst>
          </p:cNvPr>
          <p:cNvSpPr/>
          <p:nvPr/>
        </p:nvSpPr>
        <p:spPr>
          <a:xfrm>
            <a:off x="2373745" y="3102797"/>
            <a:ext cx="2641600" cy="231894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a:off x="863093" y="4732120"/>
            <a:ext cx="2176439" cy="641178"/>
          </a:xfrm>
          <a:prstGeom prst="rightArrow">
            <a:avLst>
              <a:gd name="adj1" fmla="val 50000"/>
              <a:gd name="adj2" fmla="val 50000"/>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7" name="Rectangle: Rounded Corners 6">
            <a:extLst>
              <a:ext uri="{FF2B5EF4-FFF2-40B4-BE49-F238E27FC236}">
                <a16:creationId xmlns:a16="http://schemas.microsoft.com/office/drawing/2014/main" id="{DD5C7B21-9656-FC85-EFFF-F55DED5D3AE0}"/>
              </a:ext>
            </a:extLst>
          </p:cNvPr>
          <p:cNvSpPr/>
          <p:nvPr/>
        </p:nvSpPr>
        <p:spPr>
          <a:xfrm>
            <a:off x="157018" y="3564788"/>
            <a:ext cx="1983864" cy="2315385"/>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a:cs typeface="Arial"/>
              </a:rPr>
              <a:t>All available roles for user will appear.</a:t>
            </a:r>
          </a:p>
        </p:txBody>
      </p:sp>
    </p:spTree>
    <p:extLst>
      <p:ext uri="{BB962C8B-B14F-4D97-AF65-F5344CB8AC3E}">
        <p14:creationId xmlns:p14="http://schemas.microsoft.com/office/powerpoint/2010/main" val="1937621001"/>
      </p:ext>
    </p:extLst>
  </p:cSld>
  <p:clrMapOvr>
    <a:masterClrMapping/>
  </p:clrMapOvr>
  <p:transition>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380380" y="1638600"/>
            <a:ext cx="11440884" cy="3816429"/>
          </a:xfrm>
          <a:prstGeom prst="rect">
            <a:avLst/>
          </a:prstGeom>
          <a:solidFill>
            <a:srgbClr val="FFFFFF"/>
          </a:solidFill>
          <a:ln>
            <a:solidFill>
              <a:schemeClr val="tx1"/>
            </a:solidFill>
          </a:ln>
          <a:effectLst/>
        </p:spPr>
        <p:txBody>
          <a:bodyPr wrap="square" lIns="91440" tIns="45720" rIns="91440" bIns="45720" anchor="t">
            <a:spAutoFit/>
          </a:bodyPr>
          <a:lstStyle/>
          <a:p>
            <a:pPr marL="457200" indent="-457200">
              <a:buFont typeface="Arial"/>
              <a:buChar char="•"/>
            </a:pPr>
            <a:r>
              <a:rPr lang="en-US" sz="3200" dirty="0">
                <a:solidFill>
                  <a:srgbClr val="000000"/>
                </a:solidFill>
                <a:effectLst>
                  <a:outerShdw blurRad="1270000" algn="ctr" rotWithShape="0">
                    <a:prstClr val="black">
                      <a:alpha val="40000"/>
                    </a:prstClr>
                  </a:outerShdw>
                </a:effectLst>
                <a:latin typeface="Arial"/>
                <a:ea typeface="Verdana"/>
                <a:cs typeface="Segoe UI"/>
              </a:rPr>
              <a:t>The FDP Module in TX-UNPS does not have an upgrade.</a:t>
            </a:r>
            <a:br>
              <a:rPr lang="en-US" sz="3200" dirty="0">
                <a:solidFill>
                  <a:srgbClr val="000000"/>
                </a:solidFill>
                <a:effectLst>
                  <a:outerShdw blurRad="1270000" algn="ctr" rotWithShape="0">
                    <a:prstClr val="black">
                      <a:alpha val="40000"/>
                    </a:prstClr>
                  </a:outerShdw>
                </a:effectLst>
                <a:latin typeface="Arial"/>
                <a:ea typeface="Verdana"/>
                <a:cs typeface="Segoe UI"/>
              </a:rPr>
            </a:br>
            <a:endParaRPr lang="en-US" sz="3200" dirty="0">
              <a:solidFill>
                <a:srgbClr val="000000"/>
              </a:solidFill>
              <a:effectLst>
                <a:outerShdw blurRad="1270000" algn="ctr" rotWithShape="0">
                  <a:prstClr val="black">
                    <a:alpha val="40000"/>
                  </a:prstClr>
                </a:outerShdw>
              </a:effectLst>
              <a:latin typeface="Arial"/>
              <a:ea typeface="Verdana"/>
              <a:cs typeface="Segoe UI"/>
            </a:endParaRPr>
          </a:p>
          <a:p>
            <a:pPr marL="457200" indent="-457200">
              <a:buFont typeface="Arial"/>
              <a:buChar char="•"/>
            </a:pPr>
            <a:r>
              <a:rPr lang="en-US" sz="3200" dirty="0">
                <a:solidFill>
                  <a:srgbClr val="000000"/>
                </a:solidFill>
                <a:effectLst>
                  <a:outerShdw blurRad="1270000" algn="ctr" rotWithShape="0">
                    <a:prstClr val="black">
                      <a:alpha val="40000"/>
                    </a:prstClr>
                  </a:outerShdw>
                </a:effectLst>
                <a:latin typeface="Arial"/>
                <a:ea typeface="Verdana"/>
                <a:cs typeface="Segoe UI"/>
              </a:rPr>
              <a:t>In 2010, USDA launched the Web Based Supply Chain Management System (WBSCM) specifically to support FDP.</a:t>
            </a:r>
            <a:endParaRPr lang="en-US" dirty="0">
              <a:latin typeface="Arial"/>
              <a:cs typeface="Arial"/>
            </a:endParaRPr>
          </a:p>
          <a:p>
            <a:pPr algn="ctr"/>
            <a:endParaRPr lang="en-US" sz="3200" dirty="0">
              <a:solidFill>
                <a:srgbClr val="000000"/>
              </a:solidFill>
              <a:effectLst>
                <a:outerShdw blurRad="1270000" algn="ctr" rotWithShape="0">
                  <a:prstClr val="black">
                    <a:alpha val="40000"/>
                  </a:prstClr>
                </a:outerShdw>
              </a:effectLst>
              <a:latin typeface="Arial"/>
              <a:ea typeface="Verdana"/>
              <a:cs typeface="Segoe UI"/>
            </a:endParaRPr>
          </a:p>
          <a:p>
            <a:pPr marL="457200" indent="-457200">
              <a:buFont typeface="Arial"/>
              <a:buChar char="•"/>
            </a:pPr>
            <a:r>
              <a:rPr lang="en-US" sz="3200" dirty="0">
                <a:solidFill>
                  <a:srgbClr val="000000"/>
                </a:solidFill>
                <a:effectLst>
                  <a:outerShdw blurRad="1270000" algn="ctr" rotWithShape="0">
                    <a:prstClr val="black">
                      <a:alpha val="40000"/>
                    </a:prstClr>
                  </a:outerShdw>
                </a:effectLst>
                <a:latin typeface="Arial"/>
                <a:ea typeface="Verdana"/>
                <a:cs typeface="Segoe UI"/>
              </a:rPr>
              <a:t>USDA owns and regularly upgrades WBSCM, making it the best solution to serve RAs in Texas now and in the future.</a:t>
            </a:r>
            <a:br>
              <a:rPr lang="en-US" sz="3200" dirty="0">
                <a:solidFill>
                  <a:srgbClr val="000000"/>
                </a:solidFill>
                <a:effectLst>
                  <a:outerShdw blurRad="1270000" algn="ctr" rotWithShape="0">
                    <a:prstClr val="black">
                      <a:alpha val="40000"/>
                    </a:prstClr>
                  </a:outerShdw>
                </a:effectLst>
                <a:latin typeface="Arial"/>
                <a:ea typeface="Verdana"/>
                <a:cs typeface="Segoe UI"/>
              </a:rPr>
            </a:br>
            <a:endParaRPr lang="en-US" dirty="0">
              <a:latin typeface="Arial"/>
              <a:cs typeface="Arial"/>
            </a:endParaRP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2</a:t>
            </a:fld>
            <a:endParaRPr lang="en-US"/>
          </a:p>
        </p:txBody>
      </p:sp>
      <p:sp>
        <p:nvSpPr>
          <p:cNvPr id="6" name="TextBox 5">
            <a:extLst>
              <a:ext uri="{FF2B5EF4-FFF2-40B4-BE49-F238E27FC236}">
                <a16:creationId xmlns:a16="http://schemas.microsoft.com/office/drawing/2014/main" id="{6D5D46C9-AE84-F2AF-2C91-572145493F6E}"/>
              </a:ext>
            </a:extLst>
          </p:cNvPr>
          <p:cNvSpPr txBox="1"/>
          <p:nvPr/>
        </p:nvSpPr>
        <p:spPr>
          <a:xfrm>
            <a:off x="376428" y="432687"/>
            <a:ext cx="11439144" cy="923330"/>
          </a:xfrm>
          <a:prstGeom prst="rect">
            <a:avLst/>
          </a:prstGeom>
          <a:solidFill>
            <a:srgbClr val="FFFFFF"/>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latin typeface="Century Gothic"/>
                <a:ea typeface="Verdana"/>
                <a:cs typeface="Arial"/>
              </a:rPr>
              <a:t>Why WBSCM?</a:t>
            </a:r>
          </a:p>
        </p:txBody>
      </p:sp>
      <p:sp>
        <p:nvSpPr>
          <p:cNvPr id="4" name="Slide Number Placeholder 18">
            <a:extLst>
              <a:ext uri="{FF2B5EF4-FFF2-40B4-BE49-F238E27FC236}">
                <a16:creationId xmlns:a16="http://schemas.microsoft.com/office/drawing/2014/main" id="{CA21D3C5-97A1-8516-DDB6-A85927C79DFE}"/>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46570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Slide Number Placeholder 8">
            <a:extLst>
              <a:ext uri="{FF2B5EF4-FFF2-40B4-BE49-F238E27FC236}">
                <a16:creationId xmlns:a16="http://schemas.microsoft.com/office/drawing/2014/main" id="{BEDB27DB-8A4D-D692-9B8F-BDE5781BD3F0}"/>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20</a:t>
            </a:fld>
            <a:endParaRPr lang="en-US">
              <a:solidFill>
                <a:schemeClr val="bg1"/>
              </a:solidFill>
            </a:endParaRPr>
          </a:p>
        </p:txBody>
      </p:sp>
      <p:pic>
        <p:nvPicPr>
          <p:cNvPr id="10" name="Picture 9" descr="Graphical user interface, table&#10;&#10;Description automatically generated">
            <a:extLst>
              <a:ext uri="{FF2B5EF4-FFF2-40B4-BE49-F238E27FC236}">
                <a16:creationId xmlns:a16="http://schemas.microsoft.com/office/drawing/2014/main" id="{B51EF189-B0B4-C6D3-DDDA-9BA68A81E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208" y="1163546"/>
            <a:ext cx="7067807" cy="4802484"/>
          </a:xfrm>
          <a:prstGeom prst="rect">
            <a:avLst/>
          </a:prstGeom>
          <a:ln w="28575">
            <a:solidFill>
              <a:schemeClr val="tx1"/>
            </a:solidFill>
          </a:ln>
        </p:spPr>
      </p:pic>
      <p:sp>
        <p:nvSpPr>
          <p:cNvPr id="3" name="Rectangle 2">
            <a:extLst>
              <a:ext uri="{FF2B5EF4-FFF2-40B4-BE49-F238E27FC236}">
                <a16:creationId xmlns:a16="http://schemas.microsoft.com/office/drawing/2014/main" id="{B69C3DCF-2268-488C-AB86-8F6029452F06}"/>
              </a:ext>
            </a:extLst>
          </p:cNvPr>
          <p:cNvSpPr/>
          <p:nvPr/>
        </p:nvSpPr>
        <p:spPr>
          <a:xfrm>
            <a:off x="2373745" y="3102797"/>
            <a:ext cx="2641600" cy="231894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a:off x="484402" y="3494447"/>
            <a:ext cx="2176439" cy="495662"/>
          </a:xfrm>
          <a:prstGeom prst="rightArrow">
            <a:avLst>
              <a:gd name="adj1" fmla="val 50000"/>
              <a:gd name="adj2" fmla="val 50000"/>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7" name="Rectangle: Rounded Corners 6">
            <a:extLst>
              <a:ext uri="{FF2B5EF4-FFF2-40B4-BE49-F238E27FC236}">
                <a16:creationId xmlns:a16="http://schemas.microsoft.com/office/drawing/2014/main" id="{DD5C7B21-9656-FC85-EFFF-F55DED5D3AE0}"/>
              </a:ext>
            </a:extLst>
          </p:cNvPr>
          <p:cNvSpPr/>
          <p:nvPr/>
        </p:nvSpPr>
        <p:spPr>
          <a:xfrm>
            <a:off x="106661" y="2587414"/>
            <a:ext cx="2082893" cy="2049242"/>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a:cs typeface="Arial"/>
              </a:rPr>
              <a:t>Click on </a:t>
            </a:r>
            <a:br>
              <a:rPr lang="en-US" sz="2000" b="1">
                <a:solidFill>
                  <a:schemeClr val="tx1"/>
                </a:solidFill>
                <a:latin typeface="Arial"/>
                <a:cs typeface="Arial"/>
              </a:rPr>
            </a:br>
            <a:r>
              <a:rPr lang="en-US" sz="2000" b="1">
                <a:solidFill>
                  <a:schemeClr val="tx1"/>
                </a:solidFill>
                <a:latin typeface="Arial"/>
                <a:cs typeface="Arial"/>
              </a:rPr>
              <a:t>“Order Manager” </a:t>
            </a:r>
            <a:br>
              <a:rPr lang="en-US" sz="2000" b="1">
                <a:solidFill>
                  <a:schemeClr val="tx1"/>
                </a:solidFill>
                <a:latin typeface="Arial"/>
                <a:cs typeface="Arial"/>
              </a:rPr>
            </a:br>
            <a:r>
              <a:rPr lang="en-US" sz="2000" b="1">
                <a:solidFill>
                  <a:schemeClr val="tx1"/>
                </a:solidFill>
                <a:latin typeface="Arial"/>
                <a:cs typeface="Arial"/>
              </a:rPr>
              <a:t>to assign role.</a:t>
            </a:r>
          </a:p>
        </p:txBody>
      </p:sp>
    </p:spTree>
    <p:extLst>
      <p:ext uri="{BB962C8B-B14F-4D97-AF65-F5344CB8AC3E}">
        <p14:creationId xmlns:p14="http://schemas.microsoft.com/office/powerpoint/2010/main" val="2408121018"/>
      </p:ext>
    </p:extLst>
  </p:cSld>
  <p:clrMapOvr>
    <a:masterClrMapping/>
  </p:clrMapOvr>
  <p:transition>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Slide Number Placeholder 8">
            <a:extLst>
              <a:ext uri="{FF2B5EF4-FFF2-40B4-BE49-F238E27FC236}">
                <a16:creationId xmlns:a16="http://schemas.microsoft.com/office/drawing/2014/main" id="{BEDB27DB-8A4D-D692-9B8F-BDE5781BD3F0}"/>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21</a:t>
            </a:fld>
            <a:endParaRPr lang="en-US">
              <a:solidFill>
                <a:schemeClr val="bg1"/>
              </a:solidFill>
            </a:endParaRPr>
          </a:p>
        </p:txBody>
      </p:sp>
      <p:pic>
        <p:nvPicPr>
          <p:cNvPr id="10" name="Picture 9" descr="Graphical user interface, table&#10;&#10;Description automatically generated">
            <a:extLst>
              <a:ext uri="{FF2B5EF4-FFF2-40B4-BE49-F238E27FC236}">
                <a16:creationId xmlns:a16="http://schemas.microsoft.com/office/drawing/2014/main" id="{B51EF189-B0B4-C6D3-DDDA-9BA68A81E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208" y="1163546"/>
            <a:ext cx="7067807" cy="4802484"/>
          </a:xfrm>
          <a:prstGeom prst="rect">
            <a:avLst/>
          </a:prstGeom>
          <a:ln w="28575">
            <a:solidFill>
              <a:schemeClr val="tx1"/>
            </a:solidFill>
          </a:ln>
        </p:spPr>
      </p:pic>
      <p:sp>
        <p:nvSpPr>
          <p:cNvPr id="3" name="Rectangle 2">
            <a:extLst>
              <a:ext uri="{FF2B5EF4-FFF2-40B4-BE49-F238E27FC236}">
                <a16:creationId xmlns:a16="http://schemas.microsoft.com/office/drawing/2014/main" id="{B69C3DCF-2268-488C-AB86-8F6029452F06}"/>
              </a:ext>
            </a:extLst>
          </p:cNvPr>
          <p:cNvSpPr/>
          <p:nvPr/>
        </p:nvSpPr>
        <p:spPr>
          <a:xfrm>
            <a:off x="4960919" y="3563865"/>
            <a:ext cx="747154" cy="42624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a:off x="4036292" y="3494447"/>
            <a:ext cx="1018551" cy="495662"/>
          </a:xfrm>
          <a:prstGeom prst="rightArrow">
            <a:avLst>
              <a:gd name="adj1" fmla="val 50000"/>
              <a:gd name="adj2" fmla="val 50000"/>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7" name="Rectangle: Rounded Corners 6">
            <a:extLst>
              <a:ext uri="{FF2B5EF4-FFF2-40B4-BE49-F238E27FC236}">
                <a16:creationId xmlns:a16="http://schemas.microsoft.com/office/drawing/2014/main" id="{DD5C7B21-9656-FC85-EFFF-F55DED5D3AE0}"/>
              </a:ext>
            </a:extLst>
          </p:cNvPr>
          <p:cNvSpPr/>
          <p:nvPr/>
        </p:nvSpPr>
        <p:spPr>
          <a:xfrm>
            <a:off x="4351904" y="4151482"/>
            <a:ext cx="2082893" cy="1168664"/>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a:cs typeface="Arial"/>
              </a:rPr>
              <a:t>Click the Add button.</a:t>
            </a:r>
          </a:p>
        </p:txBody>
      </p:sp>
    </p:spTree>
    <p:extLst>
      <p:ext uri="{BB962C8B-B14F-4D97-AF65-F5344CB8AC3E}">
        <p14:creationId xmlns:p14="http://schemas.microsoft.com/office/powerpoint/2010/main" val="3067972609"/>
      </p:ext>
    </p:extLst>
  </p:cSld>
  <p:clrMapOvr>
    <a:masterClrMapping/>
  </p:clrMapOvr>
  <p:transition>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able&#10;&#10;Description automatically generated">
            <a:extLst>
              <a:ext uri="{FF2B5EF4-FFF2-40B4-BE49-F238E27FC236}">
                <a16:creationId xmlns:a16="http://schemas.microsoft.com/office/drawing/2014/main" id="{CE322B41-22F7-42B0-EFC8-E5074AD4DB2D}"/>
              </a:ext>
            </a:extLst>
          </p:cNvPr>
          <p:cNvPicPr>
            <a:picLocks noChangeAspect="1"/>
          </p:cNvPicPr>
          <p:nvPr/>
        </p:nvPicPr>
        <p:blipFill rotWithShape="1">
          <a:blip r:embed="rId3">
            <a:extLst>
              <a:ext uri="{28A0092B-C50C-407E-A947-70E740481C1C}">
                <a14:useLocalDpi xmlns:a14="http://schemas.microsoft.com/office/drawing/2010/main" val="0"/>
              </a:ext>
            </a:extLst>
          </a:blip>
          <a:srcRect b="2659"/>
          <a:stretch/>
        </p:blipFill>
        <p:spPr>
          <a:xfrm>
            <a:off x="2139096" y="1211580"/>
            <a:ext cx="7610764" cy="4810653"/>
          </a:xfrm>
          <a:prstGeom prst="rect">
            <a:avLst/>
          </a:prstGeom>
          <a:ln w="28575">
            <a:solidFill>
              <a:schemeClr val="tx1"/>
            </a:solidFill>
          </a:ln>
        </p:spPr>
      </p:pic>
      <p:sp>
        <p:nvSpPr>
          <p:cNvPr id="10" name="Arrow: Right 9">
            <a:extLst>
              <a:ext uri="{FF2B5EF4-FFF2-40B4-BE49-F238E27FC236}">
                <a16:creationId xmlns:a16="http://schemas.microsoft.com/office/drawing/2014/main" id="{DCFBD31A-6CA3-A041-413A-37ECA4BC6EB0}"/>
              </a:ext>
            </a:extLst>
          </p:cNvPr>
          <p:cNvSpPr/>
          <p:nvPr/>
        </p:nvSpPr>
        <p:spPr>
          <a:xfrm rot="16200000">
            <a:off x="6594332" y="4671840"/>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Slide Number Placeholder 8">
            <a:extLst>
              <a:ext uri="{FF2B5EF4-FFF2-40B4-BE49-F238E27FC236}">
                <a16:creationId xmlns:a16="http://schemas.microsoft.com/office/drawing/2014/main" id="{BEDB27DB-8A4D-D692-9B8F-BDE5781BD3F0}"/>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22</a:t>
            </a:fld>
            <a:endParaRPr lang="en-US">
              <a:solidFill>
                <a:schemeClr val="bg1"/>
              </a:solidFill>
            </a:endParaRPr>
          </a:p>
        </p:txBody>
      </p:sp>
      <p:sp>
        <p:nvSpPr>
          <p:cNvPr id="7" name="Rectangle: Rounded Corners 6">
            <a:extLst>
              <a:ext uri="{FF2B5EF4-FFF2-40B4-BE49-F238E27FC236}">
                <a16:creationId xmlns:a16="http://schemas.microsoft.com/office/drawing/2014/main" id="{DD5C7B21-9656-FC85-EFFF-F55DED5D3AE0}"/>
              </a:ext>
            </a:extLst>
          </p:cNvPr>
          <p:cNvSpPr/>
          <p:nvPr/>
        </p:nvSpPr>
        <p:spPr>
          <a:xfrm>
            <a:off x="6152793" y="4639775"/>
            <a:ext cx="2296726" cy="145483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a:cs typeface="Arial"/>
              </a:rPr>
              <a:t>New role appears in “Current Roles” column.</a:t>
            </a:r>
          </a:p>
        </p:txBody>
      </p:sp>
      <p:sp>
        <p:nvSpPr>
          <p:cNvPr id="4" name="Rectangle 3">
            <a:extLst>
              <a:ext uri="{FF2B5EF4-FFF2-40B4-BE49-F238E27FC236}">
                <a16:creationId xmlns:a16="http://schemas.microsoft.com/office/drawing/2014/main" id="{E12FEE2B-364B-E967-615D-927687B7E064}"/>
              </a:ext>
            </a:extLst>
          </p:cNvPr>
          <p:cNvSpPr/>
          <p:nvPr/>
        </p:nvSpPr>
        <p:spPr>
          <a:xfrm>
            <a:off x="6540238" y="3838903"/>
            <a:ext cx="1500176" cy="32319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684013"/>
      </p:ext>
    </p:extLst>
  </p:cSld>
  <p:clrMapOvr>
    <a:masterClrMapping/>
  </p:clrMapOvr>
  <p:transition>
    <p:cut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able&#10;&#10;Description automatically generated">
            <a:extLst>
              <a:ext uri="{FF2B5EF4-FFF2-40B4-BE49-F238E27FC236}">
                <a16:creationId xmlns:a16="http://schemas.microsoft.com/office/drawing/2014/main" id="{CE322B41-22F7-42B0-EFC8-E5074AD4DB2D}"/>
              </a:ext>
            </a:extLst>
          </p:cNvPr>
          <p:cNvPicPr>
            <a:picLocks noChangeAspect="1"/>
          </p:cNvPicPr>
          <p:nvPr/>
        </p:nvPicPr>
        <p:blipFill rotWithShape="1">
          <a:blip r:embed="rId3">
            <a:extLst>
              <a:ext uri="{28A0092B-C50C-407E-A947-70E740481C1C}">
                <a14:useLocalDpi xmlns:a14="http://schemas.microsoft.com/office/drawing/2010/main" val="0"/>
              </a:ext>
            </a:extLst>
          </a:blip>
          <a:srcRect b="2659"/>
          <a:stretch/>
        </p:blipFill>
        <p:spPr>
          <a:xfrm>
            <a:off x="2139096" y="1211580"/>
            <a:ext cx="7610764" cy="4810653"/>
          </a:xfrm>
          <a:prstGeom prst="rect">
            <a:avLst/>
          </a:prstGeom>
          <a:ln w="28575">
            <a:solidFill>
              <a:schemeClr val="tx1"/>
            </a:solidFill>
          </a:ln>
        </p:spPr>
      </p:pic>
      <p:sp>
        <p:nvSpPr>
          <p:cNvPr id="10" name="Arrow: Right 9">
            <a:extLst>
              <a:ext uri="{FF2B5EF4-FFF2-40B4-BE49-F238E27FC236}">
                <a16:creationId xmlns:a16="http://schemas.microsoft.com/office/drawing/2014/main" id="{DCFBD31A-6CA3-A041-413A-37ECA4BC6EB0}"/>
              </a:ext>
            </a:extLst>
          </p:cNvPr>
          <p:cNvSpPr/>
          <p:nvPr/>
        </p:nvSpPr>
        <p:spPr>
          <a:xfrm rot="16200000">
            <a:off x="6594332" y="4671840"/>
            <a:ext cx="1366842" cy="462128"/>
          </a:xfrm>
          <a:prstGeom prst="rightArrow">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Slide Number Placeholder 8">
            <a:extLst>
              <a:ext uri="{FF2B5EF4-FFF2-40B4-BE49-F238E27FC236}">
                <a16:creationId xmlns:a16="http://schemas.microsoft.com/office/drawing/2014/main" id="{BEDB27DB-8A4D-D692-9B8F-BDE5781BD3F0}"/>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23</a:t>
            </a:fld>
            <a:endParaRPr lang="en-US">
              <a:solidFill>
                <a:schemeClr val="bg1"/>
              </a:solidFill>
            </a:endParaRPr>
          </a:p>
        </p:txBody>
      </p:sp>
      <p:sp>
        <p:nvSpPr>
          <p:cNvPr id="3" name="Rectangle 2">
            <a:extLst>
              <a:ext uri="{FF2B5EF4-FFF2-40B4-BE49-F238E27FC236}">
                <a16:creationId xmlns:a16="http://schemas.microsoft.com/office/drawing/2014/main" id="{B69C3DCF-2268-488C-AB86-8F6029452F06}"/>
              </a:ext>
            </a:extLst>
          </p:cNvPr>
          <p:cNvSpPr/>
          <p:nvPr/>
        </p:nvSpPr>
        <p:spPr>
          <a:xfrm>
            <a:off x="4016445" y="5578764"/>
            <a:ext cx="583264" cy="35098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837BCF1-FD4B-683A-13BD-B13007011582}"/>
              </a:ext>
            </a:extLst>
          </p:cNvPr>
          <p:cNvSpPr/>
          <p:nvPr/>
        </p:nvSpPr>
        <p:spPr>
          <a:xfrm rot="10800000">
            <a:off x="4599709" y="5450805"/>
            <a:ext cx="1995934" cy="638176"/>
          </a:xfrm>
          <a:prstGeom prst="rightArrow">
            <a:avLst>
              <a:gd name="adj1" fmla="val 50000"/>
              <a:gd name="adj2" fmla="val 50000"/>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7" name="Rectangle: Rounded Corners 6">
            <a:extLst>
              <a:ext uri="{FF2B5EF4-FFF2-40B4-BE49-F238E27FC236}">
                <a16:creationId xmlns:a16="http://schemas.microsoft.com/office/drawing/2014/main" id="{DD5C7B21-9656-FC85-EFFF-F55DED5D3AE0}"/>
              </a:ext>
            </a:extLst>
          </p:cNvPr>
          <p:cNvSpPr/>
          <p:nvPr/>
        </p:nvSpPr>
        <p:spPr>
          <a:xfrm>
            <a:off x="6152793" y="4639775"/>
            <a:ext cx="2296726" cy="1454837"/>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tx1"/>
                </a:solidFill>
                <a:latin typeface="Arial"/>
                <a:cs typeface="Arial"/>
              </a:rPr>
              <a:t>Click “Save” to complete adding a new role(s).</a:t>
            </a:r>
          </a:p>
        </p:txBody>
      </p:sp>
      <p:sp>
        <p:nvSpPr>
          <p:cNvPr id="4" name="Rectangle 3">
            <a:extLst>
              <a:ext uri="{FF2B5EF4-FFF2-40B4-BE49-F238E27FC236}">
                <a16:creationId xmlns:a16="http://schemas.microsoft.com/office/drawing/2014/main" id="{E12FEE2B-364B-E967-615D-927687B7E064}"/>
              </a:ext>
            </a:extLst>
          </p:cNvPr>
          <p:cNvSpPr/>
          <p:nvPr/>
        </p:nvSpPr>
        <p:spPr>
          <a:xfrm>
            <a:off x="6540238" y="3838903"/>
            <a:ext cx="1500176" cy="32319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024227"/>
      </p:ext>
    </p:extLst>
  </p:cSld>
  <p:clrMapOvr>
    <a:masterClrMapping/>
  </p:clrMapOvr>
  <p:transition>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able&#10;&#10;Description automatically generated">
            <a:extLst>
              <a:ext uri="{FF2B5EF4-FFF2-40B4-BE49-F238E27FC236}">
                <a16:creationId xmlns:a16="http://schemas.microsoft.com/office/drawing/2014/main" id="{80A2C160-DC40-E4C8-7260-1C959756E3FB}"/>
              </a:ext>
            </a:extLst>
          </p:cNvPr>
          <p:cNvPicPr>
            <a:picLocks noChangeAspect="1"/>
          </p:cNvPicPr>
          <p:nvPr/>
        </p:nvPicPr>
        <p:blipFill rotWithShape="1">
          <a:blip r:embed="rId3">
            <a:extLst>
              <a:ext uri="{28A0092B-C50C-407E-A947-70E740481C1C}">
                <a14:useLocalDpi xmlns:a14="http://schemas.microsoft.com/office/drawing/2010/main" val="0"/>
              </a:ext>
            </a:extLst>
          </a:blip>
          <a:srcRect l="41131" t="-1374" r="7074" b="7093"/>
          <a:stretch/>
        </p:blipFill>
        <p:spPr>
          <a:xfrm>
            <a:off x="3339124" y="1121164"/>
            <a:ext cx="5210707" cy="4887248"/>
          </a:xfrm>
          <a:prstGeom prst="rect">
            <a:avLst/>
          </a:prstGeom>
          <a:ln w="28575">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Rectangle 2">
            <a:extLst>
              <a:ext uri="{FF2B5EF4-FFF2-40B4-BE49-F238E27FC236}">
                <a16:creationId xmlns:a16="http://schemas.microsoft.com/office/drawing/2014/main" id="{DA4B256E-DB49-81D3-95B8-72D98C70E334}"/>
              </a:ext>
            </a:extLst>
          </p:cNvPr>
          <p:cNvSpPr/>
          <p:nvPr/>
        </p:nvSpPr>
        <p:spPr>
          <a:xfrm>
            <a:off x="4517276" y="2141941"/>
            <a:ext cx="3869344" cy="339323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row: Up 9">
            <a:extLst>
              <a:ext uri="{FF2B5EF4-FFF2-40B4-BE49-F238E27FC236}">
                <a16:creationId xmlns:a16="http://schemas.microsoft.com/office/drawing/2014/main" id="{2C055518-F3AA-3DF1-A6FF-E4EA606277F7}"/>
              </a:ext>
            </a:extLst>
          </p:cNvPr>
          <p:cNvSpPr/>
          <p:nvPr/>
        </p:nvSpPr>
        <p:spPr>
          <a:xfrm rot="16200000">
            <a:off x="7916797" y="2257777"/>
            <a:ext cx="781847" cy="2189802"/>
          </a:xfrm>
          <a:prstGeom prst="up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8">
            <a:extLst>
              <a:ext uri="{FF2B5EF4-FFF2-40B4-BE49-F238E27FC236}">
                <a16:creationId xmlns:a16="http://schemas.microsoft.com/office/drawing/2014/main" id="{A4013B77-B822-D6E4-21DC-6057134950F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24</a:t>
            </a:fld>
            <a:endParaRPr lang="en-US">
              <a:solidFill>
                <a:schemeClr val="bg1"/>
              </a:solidFill>
            </a:endParaRPr>
          </a:p>
        </p:txBody>
      </p:sp>
      <p:sp>
        <p:nvSpPr>
          <p:cNvPr id="5" name="Rectangle: Rounded Corners 4">
            <a:extLst>
              <a:ext uri="{FF2B5EF4-FFF2-40B4-BE49-F238E27FC236}">
                <a16:creationId xmlns:a16="http://schemas.microsoft.com/office/drawing/2014/main" id="{3164D58F-C185-D398-F793-EF5EBDC7D2B4}"/>
              </a:ext>
            </a:extLst>
          </p:cNvPr>
          <p:cNvSpPr/>
          <p:nvPr/>
        </p:nvSpPr>
        <p:spPr>
          <a:xfrm>
            <a:off x="8932332" y="2084771"/>
            <a:ext cx="2592276" cy="2488068"/>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latin typeface="Arial"/>
                <a:cs typeface="Arial"/>
              </a:rPr>
              <a:t>All roles currently assigned to new user will appear in the </a:t>
            </a:r>
            <a:br>
              <a:rPr lang="en-US" sz="2000" b="1">
                <a:solidFill>
                  <a:schemeClr val="tx1"/>
                </a:solidFill>
                <a:latin typeface="Arial"/>
                <a:cs typeface="Arial"/>
              </a:rPr>
            </a:br>
            <a:r>
              <a:rPr lang="en-US" sz="2000" b="1">
                <a:solidFill>
                  <a:schemeClr val="tx1"/>
                </a:solidFill>
                <a:latin typeface="Arial"/>
                <a:cs typeface="Arial"/>
              </a:rPr>
              <a:t>“Current Roles” column.</a:t>
            </a:r>
          </a:p>
        </p:txBody>
      </p:sp>
    </p:spTree>
    <p:extLst>
      <p:ext uri="{BB962C8B-B14F-4D97-AF65-F5344CB8AC3E}">
        <p14:creationId xmlns:p14="http://schemas.microsoft.com/office/powerpoint/2010/main" val="2634693292"/>
      </p:ext>
    </p:extLst>
  </p:cSld>
  <p:clrMapOvr>
    <a:masterClrMapping/>
  </p:clrMapOvr>
  <p:transition>
    <p:cut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 58">
            <a:extLst>
              <a:ext uri="{FF2B5EF4-FFF2-40B4-BE49-F238E27FC236}">
                <a16:creationId xmlns:a16="http://schemas.microsoft.com/office/drawing/2014/main" id="{29D01FE3-DC53-4103-2795-79D7F9824650}"/>
              </a:ext>
            </a:extLst>
          </p:cNvPr>
          <p:cNvSpPr/>
          <p:nvPr/>
        </p:nvSpPr>
        <p:spPr>
          <a:xfrm>
            <a:off x="3178206" y="1198015"/>
            <a:ext cx="4980373" cy="466917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Assign Multiple Roles</a:t>
            </a:r>
            <a:endParaRPr lang="en-US" sz="4400"/>
          </a:p>
          <a:p>
            <a:pPr algn="ct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3" name="Slide Number Placeholder 8">
            <a:extLst>
              <a:ext uri="{FF2B5EF4-FFF2-40B4-BE49-F238E27FC236}">
                <a16:creationId xmlns:a16="http://schemas.microsoft.com/office/drawing/2014/main" id="{A4013B77-B822-D6E4-21DC-6057134950FA}"/>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25</a:t>
            </a:fld>
            <a:endParaRPr lang="en-US">
              <a:solidFill>
                <a:schemeClr val="bg1"/>
              </a:solidFill>
            </a:endParaRPr>
          </a:p>
        </p:txBody>
      </p:sp>
      <p:sp>
        <p:nvSpPr>
          <p:cNvPr id="8" name="Rectangle: Rounded Corners 7">
            <a:extLst>
              <a:ext uri="{FF2B5EF4-FFF2-40B4-BE49-F238E27FC236}">
                <a16:creationId xmlns:a16="http://schemas.microsoft.com/office/drawing/2014/main" id="{0A40D4FE-F01D-8F78-B3A9-79333584B4E9}"/>
              </a:ext>
            </a:extLst>
          </p:cNvPr>
          <p:cNvSpPr/>
          <p:nvPr/>
        </p:nvSpPr>
        <p:spPr>
          <a:xfrm>
            <a:off x="7320156" y="4257431"/>
            <a:ext cx="3705910" cy="1397323"/>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a:solidFill>
                  <a:schemeClr val="tx1"/>
                </a:solidFill>
                <a:latin typeface="Arial"/>
                <a:cs typeface="Arial"/>
              </a:rPr>
              <a:t>Repeat process to add additional roles as needed.</a:t>
            </a:r>
          </a:p>
        </p:txBody>
      </p:sp>
      <p:sp>
        <p:nvSpPr>
          <p:cNvPr id="26" name="Rectangle: Rounded Corners 25">
            <a:extLst>
              <a:ext uri="{FF2B5EF4-FFF2-40B4-BE49-F238E27FC236}">
                <a16:creationId xmlns:a16="http://schemas.microsoft.com/office/drawing/2014/main" id="{4412EC52-D3CF-D916-98C5-3767D1BC48B7}"/>
              </a:ext>
            </a:extLst>
          </p:cNvPr>
          <p:cNvSpPr/>
          <p:nvPr/>
        </p:nvSpPr>
        <p:spPr>
          <a:xfrm>
            <a:off x="584462" y="1474823"/>
            <a:ext cx="3832652" cy="1480138"/>
          </a:xfrm>
          <a:prstGeom prst="roundRect">
            <a:avLst/>
          </a:prstGeom>
          <a:solidFill>
            <a:schemeClr val="accent4"/>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a:solidFill>
                  <a:schemeClr val="tx1"/>
                </a:solidFill>
                <a:latin typeface="Arial"/>
                <a:cs typeface="Arial"/>
              </a:rPr>
              <a:t>Assign New User Role Complete!</a:t>
            </a:r>
          </a:p>
        </p:txBody>
      </p:sp>
      <p:pic>
        <p:nvPicPr>
          <p:cNvPr id="58" name="Picture 57" descr="Shape&#10;&#10;Description automatically generated">
            <a:extLst>
              <a:ext uri="{FF2B5EF4-FFF2-40B4-BE49-F238E27FC236}">
                <a16:creationId xmlns:a16="http://schemas.microsoft.com/office/drawing/2014/main" id="{6F1E9AB1-7BD6-C08E-CBAC-EEA222BFE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679" y="1915109"/>
            <a:ext cx="3632200" cy="3632200"/>
          </a:xfrm>
          <a:prstGeom prst="rect">
            <a:avLst/>
          </a:prstGeom>
        </p:spPr>
      </p:pic>
    </p:spTree>
    <p:extLst>
      <p:ext uri="{BB962C8B-B14F-4D97-AF65-F5344CB8AC3E}">
        <p14:creationId xmlns:p14="http://schemas.microsoft.com/office/powerpoint/2010/main" val="2086624763"/>
      </p:ext>
    </p:extLst>
  </p:cSld>
  <p:clrMapOvr>
    <a:masterClrMapping/>
  </p:clrMapOvr>
  <p:transition>
    <p:cut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0" y="2009381"/>
            <a:ext cx="12192000" cy="1862048"/>
          </a:xfrm>
          <a:prstGeom prst="rect">
            <a:avLst/>
          </a:prstGeom>
          <a:effectLst/>
        </p:spPr>
        <p:txBody>
          <a:bodyPr wrap="square">
            <a:spAutoFit/>
          </a:bodyPr>
          <a:lstStyle/>
          <a:p>
            <a:pPr algn="ctr"/>
            <a:r>
              <a:rPr lang="en-US" sz="11500" b="1">
                <a:solidFill>
                  <a:srgbClr val="EF4B25"/>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Questions?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26</a:t>
            </a:fld>
            <a:endParaRPr lang="en-US"/>
          </a:p>
        </p:txBody>
      </p:sp>
      <p:sp>
        <p:nvSpPr>
          <p:cNvPr id="6" name="Slide Number Placeholder 8">
            <a:extLst>
              <a:ext uri="{FF2B5EF4-FFF2-40B4-BE49-F238E27FC236}">
                <a16:creationId xmlns:a16="http://schemas.microsoft.com/office/drawing/2014/main" id="{7FD60EF4-7380-5740-561B-E4DABE7410A4}"/>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26</a:t>
            </a:fld>
            <a:endParaRPr lang="en-US">
              <a:solidFill>
                <a:schemeClr val="bg1"/>
              </a:solidFill>
            </a:endParaRPr>
          </a:p>
        </p:txBody>
      </p:sp>
    </p:spTree>
    <p:extLst>
      <p:ext uri="{BB962C8B-B14F-4D97-AF65-F5344CB8AC3E}">
        <p14:creationId xmlns:p14="http://schemas.microsoft.com/office/powerpoint/2010/main" val="78453985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05E611-9EA1-4A7E-ADA2-C935081E2FE0}"/>
              </a:ext>
            </a:extLst>
          </p:cNvPr>
          <p:cNvSpPr>
            <a:spLocks noGrp="1"/>
          </p:cNvSpPr>
          <p:nvPr>
            <p:ph type="sldNum" sz="quarter" idx="10"/>
          </p:nvPr>
        </p:nvSpPr>
        <p:spPr/>
        <p:txBody>
          <a:bodyPr/>
          <a:lstStyle/>
          <a:p>
            <a:fld id="{4179449E-6FBB-2343-B3AE-D1EFA46A6E77}" type="slidenum">
              <a:rPr lang="en-US" smtClean="0"/>
              <a:pPr/>
              <a:t>27</a:t>
            </a:fld>
            <a:endParaRPr lang="en-US"/>
          </a:p>
        </p:txBody>
      </p:sp>
      <p:sp>
        <p:nvSpPr>
          <p:cNvPr id="4" name="Date Placeholder 3">
            <a:extLst>
              <a:ext uri="{FF2B5EF4-FFF2-40B4-BE49-F238E27FC236}">
                <a16:creationId xmlns:a16="http://schemas.microsoft.com/office/drawing/2014/main" id="{F0E648FD-897B-457A-8F38-985E367F4C03}"/>
              </a:ext>
            </a:extLst>
          </p:cNvPr>
          <p:cNvSpPr>
            <a:spLocks noGrp="1"/>
          </p:cNvSpPr>
          <p:nvPr>
            <p:ph type="dt" sz="half" idx="2"/>
          </p:nvPr>
        </p:nvSpPr>
        <p:spPr/>
        <p:txBody>
          <a:bodyPr/>
          <a:lstStyle/>
          <a:p>
            <a:r>
              <a:rPr lang="en-US"/>
              <a:t>Updated </a:t>
            </a:r>
            <a:fld id="{8A8FA4BA-9A82-4B43-9E58-EBD24598644D}" type="datetime1">
              <a:rPr lang="en-US" smtClean="0"/>
              <a:t>11/7/2023</a:t>
            </a:fld>
            <a:endParaRPr lang="en-US"/>
          </a:p>
          <a:p>
            <a:r>
              <a:rPr lang="en-US"/>
              <a:t>www.SquareMeals.org</a:t>
            </a:r>
          </a:p>
        </p:txBody>
      </p:sp>
      <p:sp>
        <p:nvSpPr>
          <p:cNvPr id="5" name="Slide Number Placeholder 8">
            <a:extLst>
              <a:ext uri="{FF2B5EF4-FFF2-40B4-BE49-F238E27FC236}">
                <a16:creationId xmlns:a16="http://schemas.microsoft.com/office/drawing/2014/main" id="{A8159B6F-A834-E019-B8DB-F64F6030A45D}"/>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27</a:t>
            </a:fld>
            <a:endParaRPr lang="en-US">
              <a:solidFill>
                <a:schemeClr val="bg1"/>
              </a:solidFill>
            </a:endParaRPr>
          </a:p>
        </p:txBody>
      </p:sp>
    </p:spTree>
    <p:extLst>
      <p:ext uri="{BB962C8B-B14F-4D97-AF65-F5344CB8AC3E}">
        <p14:creationId xmlns:p14="http://schemas.microsoft.com/office/powerpoint/2010/main" val="542565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F020FD4A-6485-4303-B21B-A7DDB656317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5B5C815-F99D-4B43-99E3-45332E28F048}"/>
              </a:ext>
            </a:extLst>
          </p:cNvPr>
          <p:cNvSpPr/>
          <p:nvPr/>
        </p:nvSpPr>
        <p:spPr>
          <a:xfrm>
            <a:off x="0" y="0"/>
            <a:ext cx="12192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grpSp>
        <p:nvGrpSpPr>
          <p:cNvPr id="12" name="Group 11">
            <a:extLst>
              <a:ext uri="{FF2B5EF4-FFF2-40B4-BE49-F238E27FC236}">
                <a16:creationId xmlns:a16="http://schemas.microsoft.com/office/drawing/2014/main" id="{136864B2-8DA1-47FC-8C37-B95E86416B3C}"/>
              </a:ext>
            </a:extLst>
          </p:cNvPr>
          <p:cNvGrpSpPr/>
          <p:nvPr/>
        </p:nvGrpSpPr>
        <p:grpSpPr>
          <a:xfrm>
            <a:off x="1299883" y="106878"/>
            <a:ext cx="8955741" cy="6535271"/>
            <a:chOff x="6535180" y="2730646"/>
            <a:chExt cx="1350963" cy="1442679"/>
          </a:xfrm>
        </p:grpSpPr>
        <p:sp>
          <p:nvSpPr>
            <p:cNvPr id="13" name="Freeform 197">
              <a:extLst>
                <a:ext uri="{FF2B5EF4-FFF2-40B4-BE49-F238E27FC236}">
                  <a16:creationId xmlns:a16="http://schemas.microsoft.com/office/drawing/2014/main" id="{A08CBA03-E011-4DBB-88A3-31D899920A6C}"/>
                </a:ext>
              </a:extLst>
            </p:cNvPr>
            <p:cNvSpPr>
              <a:spLocks/>
            </p:cNvSpPr>
            <p:nvPr/>
          </p:nvSpPr>
          <p:spPr bwMode="auto">
            <a:xfrm>
              <a:off x="6535180" y="3094183"/>
              <a:ext cx="192088" cy="279400"/>
            </a:xfrm>
            <a:custGeom>
              <a:avLst/>
              <a:gdLst>
                <a:gd name="T0" fmla="*/ 0 w 121"/>
                <a:gd name="T1" fmla="*/ 82 h 176"/>
                <a:gd name="T2" fmla="*/ 121 w 121"/>
                <a:gd name="T3" fmla="*/ 176 h 176"/>
                <a:gd name="T4" fmla="*/ 121 w 121"/>
                <a:gd name="T5" fmla="*/ 0 h 176"/>
                <a:gd name="T6" fmla="*/ 0 w 121"/>
                <a:gd name="T7" fmla="*/ 82 h 176"/>
                <a:gd name="T8" fmla="*/ 0 w 121"/>
                <a:gd name="T9" fmla="*/ 82 h 176"/>
              </a:gdLst>
              <a:ahLst/>
              <a:cxnLst>
                <a:cxn ang="0">
                  <a:pos x="T0" y="T1"/>
                </a:cxn>
                <a:cxn ang="0">
                  <a:pos x="T2" y="T3"/>
                </a:cxn>
                <a:cxn ang="0">
                  <a:pos x="T4" y="T5"/>
                </a:cxn>
                <a:cxn ang="0">
                  <a:pos x="T6" y="T7"/>
                </a:cxn>
                <a:cxn ang="0">
                  <a:pos x="T8" y="T9"/>
                </a:cxn>
              </a:cxnLst>
              <a:rect l="0" t="0" r="r" b="b"/>
              <a:pathLst>
                <a:path w="121" h="176">
                  <a:moveTo>
                    <a:pt x="0" y="82"/>
                  </a:moveTo>
                  <a:lnTo>
                    <a:pt x="121" y="176"/>
                  </a:lnTo>
                  <a:lnTo>
                    <a:pt x="121" y="0"/>
                  </a:lnTo>
                  <a:lnTo>
                    <a:pt x="0" y="82"/>
                  </a:lnTo>
                  <a:lnTo>
                    <a:pt x="0" y="82"/>
                  </a:lnTo>
                  <a:close/>
                </a:path>
              </a:pathLst>
            </a:custGeom>
            <a:solidFill>
              <a:schemeClr val="tx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4" name="Freeform 198">
              <a:extLst>
                <a:ext uri="{FF2B5EF4-FFF2-40B4-BE49-F238E27FC236}">
                  <a16:creationId xmlns:a16="http://schemas.microsoft.com/office/drawing/2014/main" id="{13673638-3F9F-4836-9F3F-F83AE92FB542}"/>
                </a:ext>
              </a:extLst>
            </p:cNvPr>
            <p:cNvSpPr>
              <a:spLocks/>
            </p:cNvSpPr>
            <p:nvPr/>
          </p:nvSpPr>
          <p:spPr bwMode="auto">
            <a:xfrm>
              <a:off x="6535180" y="2730646"/>
              <a:ext cx="1350963" cy="1442679"/>
            </a:xfrm>
            <a:custGeom>
              <a:avLst/>
              <a:gdLst>
                <a:gd name="T0" fmla="*/ 799 w 851"/>
                <a:gd name="T1" fmla="*/ 852 h 852"/>
                <a:gd name="T2" fmla="*/ 203 w 851"/>
                <a:gd name="T3" fmla="*/ 852 h 852"/>
                <a:gd name="T4" fmla="*/ 0 w 851"/>
                <a:gd name="T5" fmla="*/ 0 h 852"/>
                <a:gd name="T6" fmla="*/ 851 w 851"/>
                <a:gd name="T7" fmla="*/ 88 h 852"/>
                <a:gd name="T8" fmla="*/ 799 w 851"/>
                <a:gd name="T9" fmla="*/ 852 h 852"/>
                <a:gd name="T10" fmla="*/ 799 w 851"/>
                <a:gd name="T11" fmla="*/ 852 h 852"/>
              </a:gdLst>
              <a:ahLst/>
              <a:cxnLst>
                <a:cxn ang="0">
                  <a:pos x="T0" y="T1"/>
                </a:cxn>
                <a:cxn ang="0">
                  <a:pos x="T2" y="T3"/>
                </a:cxn>
                <a:cxn ang="0">
                  <a:pos x="T4" y="T5"/>
                </a:cxn>
                <a:cxn ang="0">
                  <a:pos x="T6" y="T7"/>
                </a:cxn>
                <a:cxn ang="0">
                  <a:pos x="T8" y="T9"/>
                </a:cxn>
                <a:cxn ang="0">
                  <a:pos x="T10" y="T11"/>
                </a:cxn>
              </a:cxnLst>
              <a:rect l="0" t="0" r="r" b="b"/>
              <a:pathLst>
                <a:path w="851" h="852">
                  <a:moveTo>
                    <a:pt x="799" y="852"/>
                  </a:moveTo>
                  <a:lnTo>
                    <a:pt x="203" y="852"/>
                  </a:lnTo>
                  <a:lnTo>
                    <a:pt x="0" y="0"/>
                  </a:lnTo>
                  <a:lnTo>
                    <a:pt x="851" y="88"/>
                  </a:lnTo>
                  <a:lnTo>
                    <a:pt x="799" y="852"/>
                  </a:lnTo>
                  <a:lnTo>
                    <a:pt x="799" y="852"/>
                  </a:lnTo>
                  <a:close/>
                </a:path>
              </a:pathLst>
            </a:custGeom>
            <a:solidFill>
              <a:srgbClr val="036A38"/>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5" name="Freeform 199">
              <a:extLst>
                <a:ext uri="{FF2B5EF4-FFF2-40B4-BE49-F238E27FC236}">
                  <a16:creationId xmlns:a16="http://schemas.microsoft.com/office/drawing/2014/main" id="{3D599F42-DE43-4101-AB3E-EA17733CC87E}"/>
                </a:ext>
              </a:extLst>
            </p:cNvPr>
            <p:cNvSpPr>
              <a:spLocks/>
            </p:cNvSpPr>
            <p:nvPr/>
          </p:nvSpPr>
          <p:spPr bwMode="auto">
            <a:xfrm>
              <a:off x="6571693" y="2878283"/>
              <a:ext cx="617538" cy="369888"/>
            </a:xfrm>
            <a:custGeom>
              <a:avLst/>
              <a:gdLst>
                <a:gd name="T0" fmla="*/ 389 w 389"/>
                <a:gd name="T1" fmla="*/ 0 h 233"/>
                <a:gd name="T2" fmla="*/ 0 w 389"/>
                <a:gd name="T3" fmla="*/ 0 h 233"/>
                <a:gd name="T4" fmla="*/ 54 w 389"/>
                <a:gd name="T5" fmla="*/ 233 h 233"/>
                <a:gd name="T6" fmla="*/ 54 w 389"/>
                <a:gd name="T7" fmla="*/ 233 h 233"/>
                <a:gd name="T8" fmla="*/ 389 w 389"/>
                <a:gd name="T9" fmla="*/ 233 h 233"/>
                <a:gd name="T10" fmla="*/ 389 w 389"/>
                <a:gd name="T11" fmla="*/ 0 h 233"/>
                <a:gd name="T12" fmla="*/ 389 w 389"/>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389" h="233">
                  <a:moveTo>
                    <a:pt x="389" y="0"/>
                  </a:moveTo>
                  <a:lnTo>
                    <a:pt x="0" y="0"/>
                  </a:lnTo>
                  <a:lnTo>
                    <a:pt x="54" y="233"/>
                  </a:lnTo>
                  <a:lnTo>
                    <a:pt x="54" y="233"/>
                  </a:lnTo>
                  <a:lnTo>
                    <a:pt x="389" y="233"/>
                  </a:lnTo>
                  <a:lnTo>
                    <a:pt x="389" y="0"/>
                  </a:lnTo>
                  <a:lnTo>
                    <a:pt x="389" y="0"/>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Freeform 200">
              <a:extLst>
                <a:ext uri="{FF2B5EF4-FFF2-40B4-BE49-F238E27FC236}">
                  <a16:creationId xmlns:a16="http://schemas.microsoft.com/office/drawing/2014/main" id="{FE57FE87-62B8-4C03-B22F-1F622D8B3B79}"/>
                </a:ext>
              </a:extLst>
            </p:cNvPr>
            <p:cNvSpPr>
              <a:spLocks/>
            </p:cNvSpPr>
            <p:nvPr/>
          </p:nvSpPr>
          <p:spPr bwMode="auto">
            <a:xfrm>
              <a:off x="6535180" y="2854471"/>
              <a:ext cx="654050" cy="369888"/>
            </a:xfrm>
            <a:custGeom>
              <a:avLst/>
              <a:gdLst>
                <a:gd name="T0" fmla="*/ 412 w 412"/>
                <a:gd name="T1" fmla="*/ 233 h 233"/>
                <a:gd name="T2" fmla="*/ 0 w 412"/>
                <a:gd name="T3" fmla="*/ 233 h 233"/>
                <a:gd name="T4" fmla="*/ 0 w 412"/>
                <a:gd name="T5" fmla="*/ 0 h 233"/>
                <a:gd name="T6" fmla="*/ 412 w 412"/>
                <a:gd name="T7" fmla="*/ 0 h 233"/>
                <a:gd name="T8" fmla="*/ 412 w 412"/>
                <a:gd name="T9" fmla="*/ 233 h 233"/>
                <a:gd name="T10" fmla="*/ 412 w 412"/>
                <a:gd name="T11" fmla="*/ 233 h 233"/>
              </a:gdLst>
              <a:ahLst/>
              <a:cxnLst>
                <a:cxn ang="0">
                  <a:pos x="T0" y="T1"/>
                </a:cxn>
                <a:cxn ang="0">
                  <a:pos x="T2" y="T3"/>
                </a:cxn>
                <a:cxn ang="0">
                  <a:pos x="T4" y="T5"/>
                </a:cxn>
                <a:cxn ang="0">
                  <a:pos x="T6" y="T7"/>
                </a:cxn>
                <a:cxn ang="0">
                  <a:pos x="T8" y="T9"/>
                </a:cxn>
                <a:cxn ang="0">
                  <a:pos x="T10" y="T11"/>
                </a:cxn>
              </a:cxnLst>
              <a:rect l="0" t="0" r="r" b="b"/>
              <a:pathLst>
                <a:path w="412" h="233">
                  <a:moveTo>
                    <a:pt x="412" y="233"/>
                  </a:moveTo>
                  <a:lnTo>
                    <a:pt x="0" y="233"/>
                  </a:lnTo>
                  <a:lnTo>
                    <a:pt x="0" y="0"/>
                  </a:lnTo>
                  <a:lnTo>
                    <a:pt x="412" y="0"/>
                  </a:lnTo>
                  <a:lnTo>
                    <a:pt x="412" y="233"/>
                  </a:lnTo>
                  <a:lnTo>
                    <a:pt x="412" y="233"/>
                  </a:lnTo>
                  <a:close/>
                </a:path>
              </a:pathLst>
            </a:custGeom>
            <a:solidFill>
              <a:srgbClr val="721F5D"/>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Freeform 201">
              <a:extLst>
                <a:ext uri="{FF2B5EF4-FFF2-40B4-BE49-F238E27FC236}">
                  <a16:creationId xmlns:a16="http://schemas.microsoft.com/office/drawing/2014/main" id="{B998C39C-C426-4AE0-AF7E-C0E4F311D3A5}"/>
                </a:ext>
              </a:extLst>
            </p:cNvPr>
            <p:cNvSpPr>
              <a:spLocks/>
            </p:cNvSpPr>
            <p:nvPr/>
          </p:nvSpPr>
          <p:spPr bwMode="auto">
            <a:xfrm>
              <a:off x="7073343" y="2735408"/>
              <a:ext cx="673100" cy="82550"/>
            </a:xfrm>
            <a:custGeom>
              <a:avLst/>
              <a:gdLst>
                <a:gd name="T0" fmla="*/ 424 w 424"/>
                <a:gd name="T1" fmla="*/ 52 h 52"/>
                <a:gd name="T2" fmla="*/ 0 w 424"/>
                <a:gd name="T3" fmla="*/ 9 h 52"/>
                <a:gd name="T4" fmla="*/ 424 w 424"/>
                <a:gd name="T5" fmla="*/ 0 h 52"/>
                <a:gd name="T6" fmla="*/ 424 w 424"/>
                <a:gd name="T7" fmla="*/ 52 h 52"/>
                <a:gd name="T8" fmla="*/ 424 w 424"/>
                <a:gd name="T9" fmla="*/ 52 h 52"/>
              </a:gdLst>
              <a:ahLst/>
              <a:cxnLst>
                <a:cxn ang="0">
                  <a:pos x="T0" y="T1"/>
                </a:cxn>
                <a:cxn ang="0">
                  <a:pos x="T2" y="T3"/>
                </a:cxn>
                <a:cxn ang="0">
                  <a:pos x="T4" y="T5"/>
                </a:cxn>
                <a:cxn ang="0">
                  <a:pos x="T6" y="T7"/>
                </a:cxn>
                <a:cxn ang="0">
                  <a:pos x="T8" y="T9"/>
                </a:cxn>
              </a:cxnLst>
              <a:rect l="0" t="0" r="r" b="b"/>
              <a:pathLst>
                <a:path w="424" h="52">
                  <a:moveTo>
                    <a:pt x="424" y="52"/>
                  </a:moveTo>
                  <a:lnTo>
                    <a:pt x="0" y="9"/>
                  </a:lnTo>
                  <a:lnTo>
                    <a:pt x="424" y="0"/>
                  </a:lnTo>
                  <a:lnTo>
                    <a:pt x="424" y="52"/>
                  </a:lnTo>
                  <a:lnTo>
                    <a:pt x="424" y="52"/>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Freeform 202">
              <a:extLst>
                <a:ext uri="{FF2B5EF4-FFF2-40B4-BE49-F238E27FC236}">
                  <a16:creationId xmlns:a16="http://schemas.microsoft.com/office/drawing/2014/main" id="{8F4E1442-3FA7-47C6-8DEF-DA0A9CB2F691}"/>
                </a:ext>
              </a:extLst>
            </p:cNvPr>
            <p:cNvSpPr>
              <a:spLocks/>
            </p:cNvSpPr>
            <p:nvPr/>
          </p:nvSpPr>
          <p:spPr bwMode="auto">
            <a:xfrm>
              <a:off x="6571693" y="3381521"/>
              <a:ext cx="180975" cy="355600"/>
            </a:xfrm>
            <a:custGeom>
              <a:avLst/>
              <a:gdLst>
                <a:gd name="T0" fmla="*/ 59 w 114"/>
                <a:gd name="T1" fmla="*/ 0 h 224"/>
                <a:gd name="T2" fmla="*/ 114 w 114"/>
                <a:gd name="T3" fmla="*/ 224 h 224"/>
                <a:gd name="T4" fmla="*/ 0 w 114"/>
                <a:gd name="T5" fmla="*/ 0 h 224"/>
                <a:gd name="T6" fmla="*/ 59 w 114"/>
                <a:gd name="T7" fmla="*/ 0 h 224"/>
                <a:gd name="T8" fmla="*/ 59 w 114"/>
                <a:gd name="T9" fmla="*/ 0 h 224"/>
              </a:gdLst>
              <a:ahLst/>
              <a:cxnLst>
                <a:cxn ang="0">
                  <a:pos x="T0" y="T1"/>
                </a:cxn>
                <a:cxn ang="0">
                  <a:pos x="T2" y="T3"/>
                </a:cxn>
                <a:cxn ang="0">
                  <a:pos x="T4" y="T5"/>
                </a:cxn>
                <a:cxn ang="0">
                  <a:pos x="T6" y="T7"/>
                </a:cxn>
                <a:cxn ang="0">
                  <a:pos x="T8" y="T9"/>
                </a:cxn>
              </a:cxnLst>
              <a:rect l="0" t="0" r="r" b="b"/>
              <a:pathLst>
                <a:path w="114" h="224">
                  <a:moveTo>
                    <a:pt x="59" y="0"/>
                  </a:moveTo>
                  <a:lnTo>
                    <a:pt x="114" y="224"/>
                  </a:lnTo>
                  <a:lnTo>
                    <a:pt x="0" y="0"/>
                  </a:lnTo>
                  <a:lnTo>
                    <a:pt x="59" y="0"/>
                  </a:lnTo>
                  <a:lnTo>
                    <a:pt x="59" y="0"/>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20" name="Freeform 166">
            <a:extLst>
              <a:ext uri="{FF2B5EF4-FFF2-40B4-BE49-F238E27FC236}">
                <a16:creationId xmlns:a16="http://schemas.microsoft.com/office/drawing/2014/main" id="{EEEB4ADB-BEFD-4658-A422-BB7ED5C92DEA}"/>
              </a:ext>
            </a:extLst>
          </p:cNvPr>
          <p:cNvSpPr>
            <a:spLocks noEditPoints="1"/>
          </p:cNvSpPr>
          <p:nvPr/>
        </p:nvSpPr>
        <p:spPr bwMode="auto">
          <a:xfrm>
            <a:off x="3503547" y="4086339"/>
            <a:ext cx="394674" cy="394674"/>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Freeform 353">
            <a:extLst>
              <a:ext uri="{FF2B5EF4-FFF2-40B4-BE49-F238E27FC236}">
                <a16:creationId xmlns:a16="http://schemas.microsoft.com/office/drawing/2014/main" id="{9D1353F8-14B1-4ADA-9CEE-D3745B4CAFEB}"/>
              </a:ext>
            </a:extLst>
          </p:cNvPr>
          <p:cNvSpPr>
            <a:spLocks noEditPoints="1"/>
          </p:cNvSpPr>
          <p:nvPr/>
        </p:nvSpPr>
        <p:spPr bwMode="auto">
          <a:xfrm>
            <a:off x="2751013" y="3031081"/>
            <a:ext cx="396590" cy="394674"/>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4" name="Text Placeholder 3">
            <a:extLst>
              <a:ext uri="{FF2B5EF4-FFF2-40B4-BE49-F238E27FC236}">
                <a16:creationId xmlns:a16="http://schemas.microsoft.com/office/drawing/2014/main" id="{2E07CB03-6C5C-AC71-344B-9244711675B8}"/>
              </a:ext>
            </a:extLst>
          </p:cNvPr>
          <p:cNvSpPr>
            <a:spLocks noGrp="1"/>
          </p:cNvSpPr>
          <p:nvPr>
            <p:ph type="body" sz="quarter" idx="16"/>
          </p:nvPr>
        </p:nvSpPr>
        <p:spPr>
          <a:xfrm>
            <a:off x="4317470" y="4090906"/>
            <a:ext cx="4408414" cy="1714794"/>
          </a:xfrm>
        </p:spPr>
        <p:txBody>
          <a:bodyPr lIns="91440" tIns="45720" rIns="91440" bIns="45720" anchor="t"/>
          <a:lstStyle/>
          <a:p>
            <a:pPr algn="ctr"/>
            <a:r>
              <a:rPr lang="en-US" dirty="0">
                <a:latin typeface="Arial"/>
                <a:cs typeface="Arial"/>
              </a:rPr>
              <a:t>Diana Chavarria</a:t>
            </a:r>
          </a:p>
          <a:p>
            <a:pPr algn="ctr"/>
            <a:r>
              <a:rPr lang="en-US" dirty="0">
                <a:latin typeface="Arial"/>
                <a:cs typeface="Arial"/>
              </a:rPr>
              <a:t>CN Technical Support</a:t>
            </a:r>
          </a:p>
          <a:p>
            <a:pPr algn="ctr"/>
            <a:r>
              <a:rPr lang="en-US" dirty="0">
                <a:latin typeface="Arial"/>
                <a:cs typeface="Arial"/>
                <a:hlinkClick r:id="rId4">
                  <a:extLst>
                    <a:ext uri="{A12FA001-AC4F-418D-AE19-62706E023703}">
                      <ahyp:hlinkClr xmlns:ahyp="http://schemas.microsoft.com/office/drawing/2018/hyperlinkcolor" val="tx"/>
                    </a:ext>
                  </a:extLst>
                </a:hlinkClick>
              </a:rPr>
              <a:t>Diana.Chavarria@esc15.net</a:t>
            </a:r>
            <a:endParaRPr lang="en-US" dirty="0">
              <a:latin typeface="Arial"/>
              <a:cs typeface="Arial"/>
            </a:endParaRPr>
          </a:p>
          <a:p>
            <a:pPr algn="ctr"/>
            <a:r>
              <a:rPr lang="en-US" dirty="0">
                <a:latin typeface="Arial"/>
                <a:cs typeface="Arial"/>
              </a:rPr>
              <a:t>325.658.6571</a:t>
            </a:r>
            <a:endParaRPr lang="en-US" dirty="0"/>
          </a:p>
        </p:txBody>
      </p:sp>
      <p:sp>
        <p:nvSpPr>
          <p:cNvPr id="9" name="Text Placeholder 8">
            <a:extLst>
              <a:ext uri="{FF2B5EF4-FFF2-40B4-BE49-F238E27FC236}">
                <a16:creationId xmlns:a16="http://schemas.microsoft.com/office/drawing/2014/main" id="{D20F302F-3775-4FEF-A450-523EA3C911CB}"/>
              </a:ext>
            </a:extLst>
          </p:cNvPr>
          <p:cNvSpPr>
            <a:spLocks noGrp="1"/>
          </p:cNvSpPr>
          <p:nvPr>
            <p:ph type="body" sz="quarter" idx="17"/>
          </p:nvPr>
        </p:nvSpPr>
        <p:spPr>
          <a:xfrm>
            <a:off x="3253154" y="2996827"/>
            <a:ext cx="6499443" cy="466545"/>
          </a:xfrm>
        </p:spPr>
        <p:txBody>
          <a:bodyPr lIns="91440" tIns="45720" rIns="91440" bIns="45720" anchor="t"/>
          <a:lstStyle/>
          <a:p>
            <a:r>
              <a:rPr lang="en-US" sz="1600">
                <a:latin typeface="Arial"/>
                <a:cs typeface="Arial"/>
              </a:rPr>
              <a:t>https://squaremeals.org/Programs/FDPWBSCMTransitionProject.aspx</a:t>
            </a:r>
            <a:endParaRPr lang="en-US" sz="1600"/>
          </a:p>
        </p:txBody>
      </p:sp>
      <p:sp>
        <p:nvSpPr>
          <p:cNvPr id="2" name="Slide Number Placeholder 1">
            <a:extLst>
              <a:ext uri="{FF2B5EF4-FFF2-40B4-BE49-F238E27FC236}">
                <a16:creationId xmlns:a16="http://schemas.microsoft.com/office/drawing/2014/main" id="{E4BF3093-6AE3-4F22-A0B6-EBB6C243D954}"/>
              </a:ext>
            </a:extLst>
          </p:cNvPr>
          <p:cNvSpPr>
            <a:spLocks noGrp="1"/>
          </p:cNvSpPr>
          <p:nvPr>
            <p:ph type="sldNum" sz="quarter" idx="19"/>
          </p:nvPr>
        </p:nvSpPr>
        <p:spPr/>
        <p:txBody>
          <a:bodyPr/>
          <a:lstStyle/>
          <a:p>
            <a:fld id="{4179449E-6FBB-2343-B3AE-D1EFA46A6E77}" type="slidenum">
              <a:rPr lang="en-US" smtClean="0"/>
              <a:pPr/>
              <a:t>28</a:t>
            </a:fld>
            <a:endParaRPr lang="en-US"/>
          </a:p>
        </p:txBody>
      </p:sp>
      <p:sp>
        <p:nvSpPr>
          <p:cNvPr id="39" name="TextBox 38">
            <a:extLst>
              <a:ext uri="{FF2B5EF4-FFF2-40B4-BE49-F238E27FC236}">
                <a16:creationId xmlns:a16="http://schemas.microsoft.com/office/drawing/2014/main" id="{8E7B06B6-5E07-42FE-819A-BFA5D2B50289}"/>
              </a:ext>
            </a:extLst>
          </p:cNvPr>
          <p:cNvSpPr txBox="1"/>
          <p:nvPr/>
        </p:nvSpPr>
        <p:spPr>
          <a:xfrm>
            <a:off x="1757201" y="795587"/>
            <a:ext cx="3594728" cy="1446550"/>
          </a:xfrm>
          <a:prstGeom prst="rect">
            <a:avLst/>
          </a:prstGeom>
          <a:noFill/>
        </p:spPr>
        <p:txBody>
          <a:bodyPr wrap="square" rtlCol="0" anchor="ctr">
            <a:spAutoFit/>
          </a:bodyPr>
          <a:lstStyle/>
          <a:p>
            <a:pPr algn="ctr"/>
            <a:r>
              <a:rPr lang="en-US" sz="4400">
                <a:solidFill>
                  <a:srgbClr val="FFFFFF"/>
                </a:solidFill>
                <a:latin typeface="Arial Black" panose="020B0A04020102020204" pitchFamily="34" charset="0"/>
              </a:rPr>
              <a:t>Contact Us</a:t>
            </a:r>
          </a:p>
        </p:txBody>
      </p:sp>
      <p:sp>
        <p:nvSpPr>
          <p:cNvPr id="5" name="Slide Number Placeholder 8">
            <a:extLst>
              <a:ext uri="{FF2B5EF4-FFF2-40B4-BE49-F238E27FC236}">
                <a16:creationId xmlns:a16="http://schemas.microsoft.com/office/drawing/2014/main" id="{C4C595F9-4C77-A0FD-B23A-83267107118F}"/>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28</a:t>
            </a:fld>
            <a:endParaRPr lang="en-US">
              <a:solidFill>
                <a:schemeClr val="bg1"/>
              </a:solidFill>
            </a:endParaRPr>
          </a:p>
        </p:txBody>
      </p:sp>
    </p:spTree>
    <p:extLst>
      <p:ext uri="{BB962C8B-B14F-4D97-AF65-F5344CB8AC3E}">
        <p14:creationId xmlns:p14="http://schemas.microsoft.com/office/powerpoint/2010/main" val="13115543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a:t>
            </a:fld>
            <a:endParaRPr lang="en-US"/>
          </a:p>
        </p:txBody>
      </p:sp>
      <p:sp>
        <p:nvSpPr>
          <p:cNvPr id="2" name="Rectangle 1">
            <a:extLst>
              <a:ext uri="{FF2B5EF4-FFF2-40B4-BE49-F238E27FC236}">
                <a16:creationId xmlns:a16="http://schemas.microsoft.com/office/drawing/2014/main" id="{CC0C49CC-F888-4155-BE46-C48E890DBB5E}"/>
              </a:ext>
            </a:extLst>
          </p:cNvPr>
          <p:cNvSpPr/>
          <p:nvPr/>
        </p:nvSpPr>
        <p:spPr>
          <a:xfrm>
            <a:off x="0" y="6079619"/>
            <a:ext cx="12192000" cy="638176"/>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p>
        </p:txBody>
      </p:sp>
      <p:sp>
        <p:nvSpPr>
          <p:cNvPr id="5" name="TextBox 4">
            <a:extLst>
              <a:ext uri="{FF2B5EF4-FFF2-40B4-BE49-F238E27FC236}">
                <a16:creationId xmlns:a16="http://schemas.microsoft.com/office/drawing/2014/main" id="{5F78BB54-0D2C-40A1-A790-38519AE393CD}"/>
              </a:ext>
            </a:extLst>
          </p:cNvPr>
          <p:cNvSpPr txBox="1"/>
          <p:nvPr/>
        </p:nvSpPr>
        <p:spPr>
          <a:xfrm>
            <a:off x="1887794" y="398206"/>
            <a:ext cx="8201284" cy="830997"/>
          </a:xfrm>
          <a:prstGeom prst="rect">
            <a:avLst/>
          </a:prstGeom>
          <a:noFill/>
        </p:spPr>
        <p:txBody>
          <a:bodyPr wrap="none" rtlCol="0">
            <a:spAutoFit/>
          </a:bodyPr>
          <a:lstStyle/>
          <a:p>
            <a:r>
              <a:rPr lang="en-US" sz="4800">
                <a:latin typeface="Arial" panose="020B0604020202020204" pitchFamily="34" charset="0"/>
                <a:cs typeface="Arial" panose="020B0604020202020204" pitchFamily="34" charset="0"/>
              </a:rPr>
              <a:t>Acknowledgement Statement</a:t>
            </a:r>
          </a:p>
        </p:txBody>
      </p:sp>
      <p:sp>
        <p:nvSpPr>
          <p:cNvPr id="7" name="TextBox 6">
            <a:extLst>
              <a:ext uri="{FF2B5EF4-FFF2-40B4-BE49-F238E27FC236}">
                <a16:creationId xmlns:a16="http://schemas.microsoft.com/office/drawing/2014/main" id="{8B87BDDD-10FD-4849-81DA-552724D0332D}"/>
              </a:ext>
            </a:extLst>
          </p:cNvPr>
          <p:cNvSpPr txBox="1"/>
          <p:nvPr/>
        </p:nvSpPr>
        <p:spPr>
          <a:xfrm>
            <a:off x="400971" y="1348298"/>
            <a:ext cx="11174930" cy="4612225"/>
          </a:xfrm>
          <a:prstGeom prst="rect">
            <a:avLst/>
          </a:prstGeom>
          <a:noFill/>
        </p:spPr>
        <p:txBody>
          <a:bodyPr wrap="square">
            <a:spAutoFit/>
          </a:bodyPr>
          <a:lstStyle/>
          <a:p>
            <a:pPr marL="0" indent="0">
              <a:lnSpc>
                <a:spcPct val="120000"/>
              </a:lnSpc>
              <a:buClr>
                <a:schemeClr val="accent6">
                  <a:lumMod val="75000"/>
                </a:schemeClr>
              </a:buClr>
              <a:buNone/>
            </a:pPr>
            <a:r>
              <a:rPr lang="en-US" sz="2800">
                <a:solidFill>
                  <a:schemeClr val="tx1">
                    <a:lumMod val="95000"/>
                    <a:lumOff val="5000"/>
                  </a:schemeClr>
                </a:solidFill>
                <a:latin typeface="Arial" panose="020B0604020202020204" pitchFamily="34" charset="0"/>
                <a:cs typeface="Arial" panose="020B0604020202020204" pitchFamily="34" charset="0"/>
              </a:rPr>
              <a:t>You understand and acknowledge that:</a:t>
            </a:r>
          </a:p>
          <a:p>
            <a:pPr marL="0" indent="0">
              <a:lnSpc>
                <a:spcPct val="120000"/>
              </a:lnSpc>
              <a:buClr>
                <a:schemeClr val="accent6">
                  <a:lumMod val="75000"/>
                </a:schemeClr>
              </a:buClr>
              <a:buNone/>
            </a:pPr>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The training you are about to take does not cover the entire scope of the program; and that</a:t>
            </a:r>
          </a:p>
          <a:p>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You are responsible for knowing and understanding all handbooks, manuals, alerts, notices, and guidance, as well as any other forms of communication that provide further guidance, clarification, or instruction on operating the program.</a:t>
            </a:r>
          </a:p>
        </p:txBody>
      </p:sp>
    </p:spTree>
    <p:custDataLst>
      <p:tags r:id="rId1"/>
    </p:custDataLst>
    <p:extLst>
      <p:ext uri="{BB962C8B-B14F-4D97-AF65-F5344CB8AC3E}">
        <p14:creationId xmlns:p14="http://schemas.microsoft.com/office/powerpoint/2010/main" val="20850851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normAutofit fontScale="92500" lnSpcReduction="20000"/>
          </a:bodyPr>
          <a:lstStyle/>
          <a:p>
            <a:pPr algn="ctr"/>
            <a:r>
              <a:rPr lang="en-US" sz="4400">
                <a:latin typeface="Arial"/>
                <a:cs typeface="Arial"/>
              </a:rPr>
              <a:t>WBSCM Transition Page QR Code:</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Text Placeholder 3">
            <a:extLst>
              <a:ext uri="{FF2B5EF4-FFF2-40B4-BE49-F238E27FC236}">
                <a16:creationId xmlns:a16="http://schemas.microsoft.com/office/drawing/2014/main" id="{ED1F1E25-85FF-3737-5523-9BFA0DB5A43D}"/>
              </a:ext>
            </a:extLst>
          </p:cNvPr>
          <p:cNvSpPr txBox="1">
            <a:spLocks/>
          </p:cNvSpPr>
          <p:nvPr/>
        </p:nvSpPr>
        <p:spPr>
          <a:xfrm>
            <a:off x="825840" y="1884784"/>
            <a:ext cx="5117760" cy="2528596"/>
          </a:xfrm>
          <a:prstGeom prst="rect">
            <a:avLst/>
          </a:prstGeom>
        </p:spPr>
        <p:txBody>
          <a:bodyPr lIns="91440" tIns="45720" rIns="91440" bIns="45720" anchor="t"/>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457200">
              <a:buFont typeface="Arial,Sans-Serif" panose="020B0604020202020204" pitchFamily="34" charset="0"/>
              <a:buChar char="•"/>
            </a:pPr>
            <a:endParaRPr lang="en-US" sz="3200">
              <a:latin typeface="Arial"/>
              <a:cs typeface="Arial"/>
            </a:endParaRPr>
          </a:p>
          <a:p>
            <a:r>
              <a:rPr lang="en-US" sz="3200">
                <a:latin typeface="Arial"/>
                <a:cs typeface="Arial"/>
              </a:rPr>
              <a:t>Scan QR Code to visit the Food Distribution Program WBSCM Transition website</a:t>
            </a:r>
          </a:p>
        </p:txBody>
      </p:sp>
      <p:pic>
        <p:nvPicPr>
          <p:cNvPr id="10" name="Picture 9">
            <a:extLst>
              <a:ext uri="{FF2B5EF4-FFF2-40B4-BE49-F238E27FC236}">
                <a16:creationId xmlns:a16="http://schemas.microsoft.com/office/drawing/2014/main" id="{1094845E-699E-9460-1A71-BEB9540E4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2550" y="1325441"/>
            <a:ext cx="4478694" cy="4478694"/>
          </a:xfrm>
          <a:prstGeom prst="rect">
            <a:avLst/>
          </a:prstGeom>
        </p:spPr>
      </p:pic>
      <p:sp>
        <p:nvSpPr>
          <p:cNvPr id="4" name="Slide Number Placeholder 8">
            <a:extLst>
              <a:ext uri="{FF2B5EF4-FFF2-40B4-BE49-F238E27FC236}">
                <a16:creationId xmlns:a16="http://schemas.microsoft.com/office/drawing/2014/main" id="{3646B5A9-928F-3A57-E4B6-1572ACBAB0E2}"/>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4</a:t>
            </a:fld>
            <a:endParaRPr lang="en-US">
              <a:solidFill>
                <a:schemeClr val="bg1"/>
              </a:solidFill>
            </a:endParaRPr>
          </a:p>
        </p:txBody>
      </p:sp>
    </p:spTree>
    <p:extLst>
      <p:ext uri="{BB962C8B-B14F-4D97-AF65-F5344CB8AC3E}">
        <p14:creationId xmlns:p14="http://schemas.microsoft.com/office/powerpoint/2010/main" val="199408765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a:spAutoFit/>
          </a:bodyPr>
          <a:lstStyle/>
          <a:p>
            <a:pPr algn="ctr"/>
            <a:r>
              <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rPr>
              <a:t>01</a:t>
            </a: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75864" y="2410160"/>
            <a:ext cx="9596718" cy="1555144"/>
          </a:xfrm>
        </p:spPr>
        <p:txBody>
          <a:bodyPr>
            <a:normAutofit fontScale="92500"/>
          </a:bodyPr>
          <a:lstStyle/>
          <a:p>
            <a:r>
              <a:rPr lang="en-US" sz="6800"/>
              <a:t>Course Introduction</a:t>
            </a:r>
          </a:p>
        </p:txBody>
      </p:sp>
      <p:sp>
        <p:nvSpPr>
          <p:cNvPr id="3" name="Text Placeholder 2">
            <a:extLst>
              <a:ext uri="{FF2B5EF4-FFF2-40B4-BE49-F238E27FC236}">
                <a16:creationId xmlns:a16="http://schemas.microsoft.com/office/drawing/2014/main" id="{BF9F0F7F-3E6B-42D1-85A2-B337E790D674}"/>
              </a:ext>
            </a:extLst>
          </p:cNvPr>
          <p:cNvSpPr>
            <a:spLocks noGrp="1"/>
          </p:cNvSpPr>
          <p:nvPr>
            <p:ph type="body" sz="quarter" idx="11"/>
          </p:nvPr>
        </p:nvSpPr>
        <p:spPr>
          <a:xfrm>
            <a:off x="3464987" y="4665650"/>
            <a:ext cx="5266765" cy="812778"/>
          </a:xfrm>
        </p:spPr>
        <p:txBody>
          <a:bodyPr lIns="91440" tIns="45720" rIns="91440" bIns="45720" anchor="t">
            <a:normAutofit fontScale="47500" lnSpcReduction="20000"/>
          </a:bodyPr>
          <a:lstStyle/>
          <a:p>
            <a:r>
              <a:rPr lang="en-US">
                <a:solidFill>
                  <a:schemeClr val="bg1"/>
                </a:solidFill>
                <a:latin typeface="Arial"/>
                <a:cs typeface="Arial"/>
              </a:rPr>
              <a:t> Course Outline and Objectives</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5</a:t>
            </a:fld>
            <a:endParaRPr lang="en-US"/>
          </a:p>
        </p:txBody>
      </p:sp>
      <p:sp>
        <p:nvSpPr>
          <p:cNvPr id="8" name="Slide Number Placeholder 8">
            <a:extLst>
              <a:ext uri="{FF2B5EF4-FFF2-40B4-BE49-F238E27FC236}">
                <a16:creationId xmlns:a16="http://schemas.microsoft.com/office/drawing/2014/main" id="{2D47D114-B910-1DC2-3AB9-D7C31247D18B}"/>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5</a:t>
            </a:fld>
            <a:endParaRPr lang="en-US">
              <a:solidFill>
                <a:schemeClr val="bg1"/>
              </a:solidFill>
            </a:endParaRPr>
          </a:p>
        </p:txBody>
      </p:sp>
    </p:spTree>
    <p:extLst>
      <p:ext uri="{BB962C8B-B14F-4D97-AF65-F5344CB8AC3E}">
        <p14:creationId xmlns:p14="http://schemas.microsoft.com/office/powerpoint/2010/main" val="19162923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87">
            <a:extLst>
              <a:ext uri="{FF2B5EF4-FFF2-40B4-BE49-F238E27FC236}">
                <a16:creationId xmlns:a16="http://schemas.microsoft.com/office/drawing/2014/main" id="{17BF17DE-B63D-432E-B917-EBE47591B7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13" y="9525"/>
            <a:ext cx="8056563" cy="6858000"/>
          </a:xfrm>
          <a:prstGeom prst="rect">
            <a:avLst/>
          </a:prstGeom>
        </p:spPr>
      </p:pic>
      <p:sp>
        <p:nvSpPr>
          <p:cNvPr id="3" name="Oval 2">
            <a:extLst>
              <a:ext uri="{FF2B5EF4-FFF2-40B4-BE49-F238E27FC236}">
                <a16:creationId xmlns:a16="http://schemas.microsoft.com/office/drawing/2014/main" id="{FB41A1B3-D42B-48E9-A89C-734D7F103D0E}"/>
              </a:ext>
            </a:extLst>
          </p:cNvPr>
          <p:cNvSpPr/>
          <p:nvPr/>
        </p:nvSpPr>
        <p:spPr>
          <a:xfrm>
            <a:off x="-1563316" y="2390209"/>
            <a:ext cx="11308718" cy="2229146"/>
          </a:xfrm>
          <a:prstGeom prst="ellipse">
            <a:avLst/>
          </a:prstGeom>
          <a:solidFill>
            <a:srgbClr val="EF4B2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latin typeface="Rockwell" panose="02060603020205020403" pitchFamily="18" charset="0"/>
            </a:endParaRPr>
          </a:p>
        </p:txBody>
      </p:sp>
      <p:pic>
        <p:nvPicPr>
          <p:cNvPr id="4" name="Picture Placeholder 95">
            <a:extLst>
              <a:ext uri="{FF2B5EF4-FFF2-40B4-BE49-F238E27FC236}">
                <a16:creationId xmlns:a16="http://schemas.microsoft.com/office/drawing/2014/main" id="{524B90D8-495E-48C5-92A0-375EA1CB42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75" y="-18191"/>
            <a:ext cx="8030909" cy="4427583"/>
          </a:xfrm>
          <a:custGeom>
            <a:avLst/>
            <a:gdLst>
              <a:gd name="connsiteX0" fmla="*/ 0 w 19477036"/>
              <a:gd name="connsiteY0" fmla="*/ 0 h 7188199"/>
              <a:gd name="connsiteX1" fmla="*/ 19477036 w 19477036"/>
              <a:gd name="connsiteY1" fmla="*/ 0 h 7188199"/>
              <a:gd name="connsiteX2" fmla="*/ 19477036 w 19477036"/>
              <a:gd name="connsiteY2" fmla="*/ 6632330 h 7188199"/>
              <a:gd name="connsiteX3" fmla="*/ 19168114 w 19477036"/>
              <a:gd name="connsiteY3" fmla="*/ 6670519 h 7188199"/>
              <a:gd name="connsiteX4" fmla="*/ 9738518 w 19477036"/>
              <a:gd name="connsiteY4" fmla="*/ 7188199 h 7188199"/>
              <a:gd name="connsiteX5" fmla="*/ 308926 w 19477036"/>
              <a:gd name="connsiteY5" fmla="*/ 6670519 h 7188199"/>
              <a:gd name="connsiteX6" fmla="*/ 0 w 19477036"/>
              <a:gd name="connsiteY6" fmla="*/ 6632329 h 71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7036" h="7188199">
                <a:moveTo>
                  <a:pt x="0" y="0"/>
                </a:moveTo>
                <a:lnTo>
                  <a:pt x="19477036" y="0"/>
                </a:lnTo>
                <a:lnTo>
                  <a:pt x="19477036" y="6632330"/>
                </a:lnTo>
                <a:lnTo>
                  <a:pt x="19168114" y="6670519"/>
                </a:lnTo>
                <a:cubicBezTo>
                  <a:pt x="16315519" y="7002281"/>
                  <a:pt x="13116973" y="7188199"/>
                  <a:pt x="9738518" y="7188199"/>
                </a:cubicBezTo>
                <a:cubicBezTo>
                  <a:pt x="6360066" y="7188199"/>
                  <a:pt x="3161519" y="7002281"/>
                  <a:pt x="308926" y="6670519"/>
                </a:cubicBezTo>
                <a:lnTo>
                  <a:pt x="0" y="6632329"/>
                </a:lnTo>
                <a:close/>
              </a:path>
            </a:pathLst>
          </a:cu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6CD06652-368C-40F0-99B3-F7B17973804D}"/>
              </a:ext>
            </a:extLst>
          </p:cNvPr>
          <p:cNvGrpSpPr/>
          <p:nvPr/>
        </p:nvGrpSpPr>
        <p:grpSpPr>
          <a:xfrm>
            <a:off x="7862264" y="17665"/>
            <a:ext cx="4350995" cy="6889551"/>
            <a:chOff x="7845699" y="-32031"/>
            <a:chExt cx="4350995" cy="6889551"/>
          </a:xfrm>
        </p:grpSpPr>
        <p:sp>
          <p:nvSpPr>
            <p:cNvPr id="35" name="Rectangle 34">
              <a:extLst>
                <a:ext uri="{FF2B5EF4-FFF2-40B4-BE49-F238E27FC236}">
                  <a16:creationId xmlns:a16="http://schemas.microsoft.com/office/drawing/2014/main" id="{B62867DB-AB2C-4817-B73C-82897C1FE0F1}"/>
                </a:ext>
              </a:extLst>
            </p:cNvPr>
            <p:cNvSpPr/>
            <p:nvPr userDrawn="1"/>
          </p:nvSpPr>
          <p:spPr>
            <a:xfrm>
              <a:off x="8036847" y="-32031"/>
              <a:ext cx="4159847" cy="6889551"/>
            </a:xfrm>
            <a:prstGeom prst="rect">
              <a:avLst/>
            </a:prstGeom>
            <a:solidFill>
              <a:schemeClr val="bg1"/>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2">
                  <a:latin typeface="Rockwell" panose="02060603020205020403" pitchFamily="18" charset="0"/>
                </a:rPr>
                <a:t> </a:t>
              </a:r>
            </a:p>
          </p:txBody>
        </p:sp>
        <p:sp>
          <p:nvSpPr>
            <p:cNvPr id="36" name="Isosceles Triangle 3">
              <a:extLst>
                <a:ext uri="{FF2B5EF4-FFF2-40B4-BE49-F238E27FC236}">
                  <a16:creationId xmlns:a16="http://schemas.microsoft.com/office/drawing/2014/main" id="{3AD33C12-C316-421D-BF5A-B1820EB87C8C}"/>
                </a:ext>
              </a:extLst>
            </p:cNvPr>
            <p:cNvSpPr/>
            <p:nvPr userDrawn="1"/>
          </p:nvSpPr>
          <p:spPr>
            <a:xfrm rot="16200000" flipH="1">
              <a:off x="7795248" y="862181"/>
              <a:ext cx="698960" cy="5980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grpSp>
      <p:sp>
        <p:nvSpPr>
          <p:cNvPr id="102" name="Text Placeholder 101">
            <a:extLst>
              <a:ext uri="{FF2B5EF4-FFF2-40B4-BE49-F238E27FC236}">
                <a16:creationId xmlns:a16="http://schemas.microsoft.com/office/drawing/2014/main" id="{6713DB66-A9C0-447E-8EE3-E06E525EE95B}"/>
              </a:ext>
            </a:extLst>
          </p:cNvPr>
          <p:cNvSpPr>
            <a:spLocks noGrp="1"/>
          </p:cNvSpPr>
          <p:nvPr>
            <p:ph type="body" sz="quarter" idx="14"/>
          </p:nvPr>
        </p:nvSpPr>
        <p:spPr/>
        <p:txBody>
          <a:bodyPr lIns="91440" tIns="45720" rIns="91440" bIns="45720" anchor="t">
            <a:normAutofit fontScale="92500" lnSpcReduction="10000"/>
          </a:bodyPr>
          <a:lstStyle/>
          <a:p>
            <a:r>
              <a:rPr lang="en-US">
                <a:latin typeface="Arial"/>
                <a:cs typeface="Arial"/>
              </a:rPr>
              <a:t>WBSCM Entitlement</a:t>
            </a:r>
          </a:p>
          <a:p>
            <a:r>
              <a:rPr lang="en-US">
                <a:latin typeface="Arial"/>
                <a:cs typeface="Arial"/>
              </a:rPr>
              <a:t>Course Outline</a:t>
            </a:r>
          </a:p>
        </p:txBody>
      </p:sp>
      <p:sp>
        <p:nvSpPr>
          <p:cNvPr id="103" name="Text Placeholder 102">
            <a:extLst>
              <a:ext uri="{FF2B5EF4-FFF2-40B4-BE49-F238E27FC236}">
                <a16:creationId xmlns:a16="http://schemas.microsoft.com/office/drawing/2014/main" id="{D799B46D-D366-45D1-982F-E832C19CA86A}"/>
              </a:ext>
            </a:extLst>
          </p:cNvPr>
          <p:cNvSpPr>
            <a:spLocks noGrp="1"/>
          </p:cNvSpPr>
          <p:nvPr>
            <p:ph type="body" sz="quarter" idx="15"/>
          </p:nvPr>
        </p:nvSpPr>
        <p:spPr/>
        <p:txBody>
          <a:bodyPr>
            <a:normAutofit lnSpcReduction="10000"/>
          </a:bodyPr>
          <a:lstStyle/>
          <a:p>
            <a:r>
              <a:rPr lang="en-US"/>
              <a:t>Introduction</a:t>
            </a:r>
          </a:p>
        </p:txBody>
      </p:sp>
      <p:sp>
        <p:nvSpPr>
          <p:cNvPr id="39" name="Text Placeholder 38">
            <a:extLst>
              <a:ext uri="{FF2B5EF4-FFF2-40B4-BE49-F238E27FC236}">
                <a16:creationId xmlns:a16="http://schemas.microsoft.com/office/drawing/2014/main" id="{63A877A6-A19F-4B91-ABBD-72BC4FC0B08E}"/>
              </a:ext>
            </a:extLst>
          </p:cNvPr>
          <p:cNvSpPr>
            <a:spLocks noGrp="1"/>
          </p:cNvSpPr>
          <p:nvPr>
            <p:ph type="body" sz="quarter" idx="11"/>
          </p:nvPr>
        </p:nvSpPr>
        <p:spPr>
          <a:xfrm>
            <a:off x="9607665" y="1380445"/>
            <a:ext cx="1981200" cy="592993"/>
          </a:xfrm>
        </p:spPr>
        <p:txBody>
          <a:bodyPr lIns="91440" tIns="45720" rIns="91440" bIns="45720" anchor="t"/>
          <a:lstStyle/>
          <a:p>
            <a:r>
              <a:rPr lang="en-US">
                <a:latin typeface="Arial"/>
                <a:cs typeface="Arial"/>
              </a:rPr>
              <a:t>Course Overview and Objectives </a:t>
            </a:r>
          </a:p>
        </p:txBody>
      </p:sp>
      <p:sp>
        <p:nvSpPr>
          <p:cNvPr id="104" name="Text Placeholder 103">
            <a:extLst>
              <a:ext uri="{FF2B5EF4-FFF2-40B4-BE49-F238E27FC236}">
                <a16:creationId xmlns:a16="http://schemas.microsoft.com/office/drawing/2014/main" id="{FD430992-989C-4536-B590-E9543EBBBDDA}"/>
              </a:ext>
            </a:extLst>
          </p:cNvPr>
          <p:cNvSpPr>
            <a:spLocks noGrp="1"/>
          </p:cNvSpPr>
          <p:nvPr>
            <p:ph type="body" sz="quarter" idx="16"/>
          </p:nvPr>
        </p:nvSpPr>
        <p:spPr/>
        <p:txBody>
          <a:bodyPr lIns="91440" tIns="45720" rIns="91440" bIns="45720" anchor="t">
            <a:normAutofit lnSpcReduction="10000"/>
          </a:bodyPr>
          <a:lstStyle/>
          <a:p>
            <a:endParaRPr lang="en-US">
              <a:latin typeface="Arial"/>
              <a:cs typeface="Arial"/>
            </a:endParaRPr>
          </a:p>
          <a:p>
            <a:endParaRPr lang="en-US"/>
          </a:p>
        </p:txBody>
      </p:sp>
      <p:sp>
        <p:nvSpPr>
          <p:cNvPr id="105" name="Text Placeholder 104">
            <a:extLst>
              <a:ext uri="{FF2B5EF4-FFF2-40B4-BE49-F238E27FC236}">
                <a16:creationId xmlns:a16="http://schemas.microsoft.com/office/drawing/2014/main" id="{8DECE2DB-7BD3-483D-A3C2-1B6766ADEBBC}"/>
              </a:ext>
            </a:extLst>
          </p:cNvPr>
          <p:cNvSpPr>
            <a:spLocks noGrp="1"/>
          </p:cNvSpPr>
          <p:nvPr>
            <p:ph type="body" sz="quarter" idx="17"/>
          </p:nvPr>
        </p:nvSpPr>
        <p:spPr>
          <a:xfrm>
            <a:off x="9620521" y="4138083"/>
            <a:ext cx="2136183" cy="998007"/>
          </a:xfrm>
        </p:spPr>
        <p:txBody>
          <a:bodyPr lIns="91440" tIns="45720" rIns="91440" bIns="45720" anchor="t">
            <a:normAutofit/>
          </a:bodyPr>
          <a:lstStyle/>
          <a:p>
            <a:r>
              <a:rPr lang="en-US">
                <a:latin typeface="Arial"/>
                <a:cs typeface="Arial"/>
              </a:rPr>
              <a:t>Assign user roles based on appropriate job function </a:t>
            </a:r>
            <a:endParaRPr lang="en-US"/>
          </a:p>
        </p:txBody>
      </p:sp>
      <p:sp>
        <p:nvSpPr>
          <p:cNvPr id="38" name="Slide Number Placeholder 37">
            <a:extLst>
              <a:ext uri="{FF2B5EF4-FFF2-40B4-BE49-F238E27FC236}">
                <a16:creationId xmlns:a16="http://schemas.microsoft.com/office/drawing/2014/main" id="{E0A76D08-7EFA-4D51-ABCC-CA2B6673F716}"/>
              </a:ext>
            </a:extLst>
          </p:cNvPr>
          <p:cNvSpPr>
            <a:spLocks noGrp="1"/>
          </p:cNvSpPr>
          <p:nvPr>
            <p:ph type="sldNum" sz="quarter" idx="20"/>
          </p:nvPr>
        </p:nvSpPr>
        <p:spPr/>
        <p:txBody>
          <a:bodyPr/>
          <a:lstStyle/>
          <a:p>
            <a:fld id="{4179449E-6FBB-2343-B3AE-D1EFA46A6E77}" type="slidenum">
              <a:rPr lang="en-US" smtClean="0"/>
              <a:pPr/>
              <a:t>6</a:t>
            </a:fld>
            <a:endParaRPr lang="en-US"/>
          </a:p>
        </p:txBody>
      </p:sp>
      <p:grpSp>
        <p:nvGrpSpPr>
          <p:cNvPr id="72" name="Group 71">
            <a:extLst>
              <a:ext uri="{FF2B5EF4-FFF2-40B4-BE49-F238E27FC236}">
                <a16:creationId xmlns:a16="http://schemas.microsoft.com/office/drawing/2014/main" id="{B1636951-E1DE-4855-B33A-DFE30B44574F}"/>
              </a:ext>
            </a:extLst>
          </p:cNvPr>
          <p:cNvGrpSpPr/>
          <p:nvPr/>
        </p:nvGrpSpPr>
        <p:grpSpPr>
          <a:xfrm>
            <a:off x="8720321" y="1205017"/>
            <a:ext cx="641729" cy="642249"/>
            <a:chOff x="8700762" y="4447800"/>
            <a:chExt cx="2075515" cy="2077200"/>
          </a:xfrm>
          <a:solidFill>
            <a:srgbClr val="66B948"/>
          </a:solidFill>
        </p:grpSpPr>
        <p:sp>
          <p:nvSpPr>
            <p:cNvPr id="73" name="Freeform: Shape 43">
              <a:extLst>
                <a:ext uri="{FF2B5EF4-FFF2-40B4-BE49-F238E27FC236}">
                  <a16:creationId xmlns:a16="http://schemas.microsoft.com/office/drawing/2014/main" id="{D860B9A2-0887-4782-8F2D-4C0B92F344D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74" name="Freeform 5">
              <a:extLst>
                <a:ext uri="{FF2B5EF4-FFF2-40B4-BE49-F238E27FC236}">
                  <a16:creationId xmlns:a16="http://schemas.microsoft.com/office/drawing/2014/main" id="{93EEA01E-7879-4DED-BDA0-AB603A1FC7EA}"/>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75" name="Rectangle 74">
            <a:extLst>
              <a:ext uri="{FF2B5EF4-FFF2-40B4-BE49-F238E27FC236}">
                <a16:creationId xmlns:a16="http://schemas.microsoft.com/office/drawing/2014/main" id="{E443B942-E3B8-4C28-B2D8-0BD2C4B9C114}"/>
              </a:ext>
            </a:extLst>
          </p:cNvPr>
          <p:cNvSpPr/>
          <p:nvPr/>
        </p:nvSpPr>
        <p:spPr>
          <a:xfrm>
            <a:off x="8756175" y="1297398"/>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01</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4EFA7016-CF94-4A67-BF2E-8BC28BB35C77}"/>
              </a:ext>
            </a:extLst>
          </p:cNvPr>
          <p:cNvGrpSpPr/>
          <p:nvPr/>
        </p:nvGrpSpPr>
        <p:grpSpPr>
          <a:xfrm>
            <a:off x="8720321" y="2260153"/>
            <a:ext cx="641729" cy="642249"/>
            <a:chOff x="8700762" y="4447800"/>
            <a:chExt cx="2075515" cy="2077200"/>
          </a:xfrm>
          <a:solidFill>
            <a:srgbClr val="66B948"/>
          </a:solidFill>
        </p:grpSpPr>
        <p:sp>
          <p:nvSpPr>
            <p:cNvPr id="77" name="Freeform: Shape 43">
              <a:extLst>
                <a:ext uri="{FF2B5EF4-FFF2-40B4-BE49-F238E27FC236}">
                  <a16:creationId xmlns:a16="http://schemas.microsoft.com/office/drawing/2014/main" id="{DA87C460-1695-4434-A384-3D5142081EA2}"/>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89" name="Freeform 63">
              <a:extLst>
                <a:ext uri="{FF2B5EF4-FFF2-40B4-BE49-F238E27FC236}">
                  <a16:creationId xmlns:a16="http://schemas.microsoft.com/office/drawing/2014/main" id="{41BB9DE4-BA4C-4665-8F98-458C12A638D0}"/>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0" name="Rectangle 89">
            <a:extLst>
              <a:ext uri="{FF2B5EF4-FFF2-40B4-BE49-F238E27FC236}">
                <a16:creationId xmlns:a16="http://schemas.microsoft.com/office/drawing/2014/main" id="{6DCF78E4-584B-456C-B448-E7DBE5FAAE6E}"/>
              </a:ext>
            </a:extLst>
          </p:cNvPr>
          <p:cNvSpPr/>
          <p:nvPr/>
        </p:nvSpPr>
        <p:spPr>
          <a:xfrm>
            <a:off x="8756175" y="2352535"/>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02</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2D48347D-5E07-4B25-978B-5AD66FD60047}"/>
              </a:ext>
            </a:extLst>
          </p:cNvPr>
          <p:cNvGrpSpPr/>
          <p:nvPr/>
        </p:nvGrpSpPr>
        <p:grpSpPr>
          <a:xfrm>
            <a:off x="8740851" y="3714378"/>
            <a:ext cx="641729" cy="642249"/>
            <a:chOff x="8700762" y="4447800"/>
            <a:chExt cx="2075515" cy="2077200"/>
          </a:xfrm>
          <a:solidFill>
            <a:srgbClr val="66B948"/>
          </a:solidFill>
        </p:grpSpPr>
        <p:sp>
          <p:nvSpPr>
            <p:cNvPr id="92" name="Freeform: Shape 43">
              <a:extLst>
                <a:ext uri="{FF2B5EF4-FFF2-40B4-BE49-F238E27FC236}">
                  <a16:creationId xmlns:a16="http://schemas.microsoft.com/office/drawing/2014/main" id="{B6759774-6B41-43AE-BE72-3731A718026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93" name="Freeform 69">
              <a:extLst>
                <a:ext uri="{FF2B5EF4-FFF2-40B4-BE49-F238E27FC236}">
                  <a16:creationId xmlns:a16="http://schemas.microsoft.com/office/drawing/2014/main" id="{1BD6382C-7AD9-4C10-A745-6509F3B02836}"/>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4" name="Rectangle 93">
            <a:extLst>
              <a:ext uri="{FF2B5EF4-FFF2-40B4-BE49-F238E27FC236}">
                <a16:creationId xmlns:a16="http://schemas.microsoft.com/office/drawing/2014/main" id="{A6D30A48-599D-484D-ADED-611DF3009039}"/>
              </a:ext>
            </a:extLst>
          </p:cNvPr>
          <p:cNvSpPr/>
          <p:nvPr/>
        </p:nvSpPr>
        <p:spPr>
          <a:xfrm>
            <a:off x="8776705" y="3793844"/>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03</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
        <p:nvSpPr>
          <p:cNvPr id="20" name="Text Placeholder 7">
            <a:extLst>
              <a:ext uri="{FF2B5EF4-FFF2-40B4-BE49-F238E27FC236}">
                <a16:creationId xmlns:a16="http://schemas.microsoft.com/office/drawing/2014/main" id="{58841784-8614-C2E9-196D-F10818CD6121}"/>
              </a:ext>
            </a:extLst>
          </p:cNvPr>
          <p:cNvSpPr txBox="1">
            <a:spLocks/>
          </p:cNvSpPr>
          <p:nvPr/>
        </p:nvSpPr>
        <p:spPr>
          <a:xfrm>
            <a:off x="9601237" y="3622424"/>
            <a:ext cx="1981200" cy="58464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EF4B2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6" name="Text Placeholder 5">
            <a:extLst>
              <a:ext uri="{FF2B5EF4-FFF2-40B4-BE49-F238E27FC236}">
                <a16:creationId xmlns:a16="http://schemas.microsoft.com/office/drawing/2014/main" id="{13AF55B7-DD28-5461-F3B4-70120B1AAD06}"/>
              </a:ext>
            </a:extLst>
          </p:cNvPr>
          <p:cNvSpPr>
            <a:spLocks noGrp="1"/>
          </p:cNvSpPr>
          <p:nvPr>
            <p:ph type="body" sz="quarter" idx="13"/>
          </p:nvPr>
        </p:nvSpPr>
        <p:spPr>
          <a:xfrm>
            <a:off x="9622451" y="2703096"/>
            <a:ext cx="2119745" cy="744008"/>
          </a:xfrm>
        </p:spPr>
        <p:txBody>
          <a:bodyPr vert="horz" lIns="91440" tIns="45720" rIns="91440" bIns="45720" rtlCol="0" anchor="t">
            <a:normAutofit fontScale="92500" lnSpcReduction="10000"/>
          </a:bodyPr>
          <a:lstStyle/>
          <a:p>
            <a:r>
              <a:rPr lang="en-US" dirty="0">
                <a:latin typeface="Arial"/>
                <a:cs typeface="Arial"/>
              </a:rPr>
              <a:t>Navigate portal pathways to manage user details</a:t>
            </a:r>
            <a:endParaRPr lang="en-US"/>
          </a:p>
        </p:txBody>
      </p:sp>
      <p:sp>
        <p:nvSpPr>
          <p:cNvPr id="9" name="Text Placeholder 8">
            <a:extLst>
              <a:ext uri="{FF2B5EF4-FFF2-40B4-BE49-F238E27FC236}">
                <a16:creationId xmlns:a16="http://schemas.microsoft.com/office/drawing/2014/main" id="{8AC9AD29-A822-BC2C-F3D0-F12B38096D92}"/>
              </a:ext>
            </a:extLst>
          </p:cNvPr>
          <p:cNvSpPr>
            <a:spLocks noGrp="1"/>
          </p:cNvSpPr>
          <p:nvPr>
            <p:ph type="body" sz="quarter" idx="12"/>
          </p:nvPr>
        </p:nvSpPr>
        <p:spPr>
          <a:xfrm>
            <a:off x="9614489" y="2384877"/>
            <a:ext cx="1981200" cy="320483"/>
          </a:xfrm>
        </p:spPr>
        <p:txBody>
          <a:bodyPr>
            <a:normAutofit lnSpcReduction="10000"/>
          </a:bodyPr>
          <a:lstStyle/>
          <a:p>
            <a:r>
              <a:rPr lang="en-US"/>
              <a:t>Manage Users</a:t>
            </a:r>
          </a:p>
        </p:txBody>
      </p:sp>
      <p:sp>
        <p:nvSpPr>
          <p:cNvPr id="5" name="Text Placeholder 8">
            <a:extLst>
              <a:ext uri="{FF2B5EF4-FFF2-40B4-BE49-F238E27FC236}">
                <a16:creationId xmlns:a16="http://schemas.microsoft.com/office/drawing/2014/main" id="{BDA3DB47-3365-45AB-69D0-EAC7A7040DBE}"/>
              </a:ext>
            </a:extLst>
          </p:cNvPr>
          <p:cNvSpPr txBox="1">
            <a:spLocks/>
          </p:cNvSpPr>
          <p:nvPr/>
        </p:nvSpPr>
        <p:spPr>
          <a:xfrm>
            <a:off x="9621218" y="3754503"/>
            <a:ext cx="2133904" cy="320483"/>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600" b="1" kern="1200">
                <a:solidFill>
                  <a:srgbClr val="EF4B25"/>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Assign User Role(s)</a:t>
            </a:r>
          </a:p>
        </p:txBody>
      </p:sp>
      <p:sp>
        <p:nvSpPr>
          <p:cNvPr id="7" name="Text Placeholder 5">
            <a:extLst>
              <a:ext uri="{FF2B5EF4-FFF2-40B4-BE49-F238E27FC236}">
                <a16:creationId xmlns:a16="http://schemas.microsoft.com/office/drawing/2014/main" id="{426D2EB0-DA75-4A54-6A9A-FEF8D92733EE}"/>
              </a:ext>
            </a:extLst>
          </p:cNvPr>
          <p:cNvSpPr txBox="1">
            <a:spLocks/>
          </p:cNvSpPr>
          <p:nvPr/>
        </p:nvSpPr>
        <p:spPr>
          <a:xfrm>
            <a:off x="9774851" y="2843951"/>
            <a:ext cx="1981200" cy="755553"/>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a:p>
        </p:txBody>
      </p:sp>
      <p:sp>
        <p:nvSpPr>
          <p:cNvPr id="10" name="Slide Number Placeholder 8">
            <a:extLst>
              <a:ext uri="{FF2B5EF4-FFF2-40B4-BE49-F238E27FC236}">
                <a16:creationId xmlns:a16="http://schemas.microsoft.com/office/drawing/2014/main" id="{88FA1E9F-CF7E-718D-B0C8-139F0EF42BDC}"/>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6</a:t>
            </a:fld>
            <a:endParaRPr lang="en-US">
              <a:solidFill>
                <a:schemeClr val="bg1"/>
              </a:solidFill>
            </a:endParaRPr>
          </a:p>
        </p:txBody>
      </p:sp>
    </p:spTree>
    <p:extLst>
      <p:ext uri="{BB962C8B-B14F-4D97-AF65-F5344CB8AC3E}">
        <p14:creationId xmlns:p14="http://schemas.microsoft.com/office/powerpoint/2010/main" val="12591913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a:normAutofit fontScale="92500" lnSpcReduction="20000"/>
          </a:bodyPr>
          <a:lstStyle/>
          <a:p>
            <a:pPr algn="ctr"/>
            <a:r>
              <a:rPr lang="en-US" sz="4400"/>
              <a:t>Course Objectives and Outcomes</a:t>
            </a:r>
          </a:p>
        </p:txBody>
      </p:sp>
      <p:sp>
        <p:nvSpPr>
          <p:cNvPr id="3" name="Text Placeholder 2">
            <a:extLst>
              <a:ext uri="{FF2B5EF4-FFF2-40B4-BE49-F238E27FC236}">
                <a16:creationId xmlns:a16="http://schemas.microsoft.com/office/drawing/2014/main" id="{25629188-3CA9-45F2-9A13-FFEAE99E2172}"/>
              </a:ext>
            </a:extLst>
          </p:cNvPr>
          <p:cNvSpPr>
            <a:spLocks noGrp="1"/>
          </p:cNvSpPr>
          <p:nvPr>
            <p:ph type="body" sz="quarter" idx="14"/>
          </p:nvPr>
        </p:nvSpPr>
        <p:spPr>
          <a:xfrm>
            <a:off x="686455" y="1438981"/>
            <a:ext cx="9946920" cy="407574"/>
          </a:xfrm>
        </p:spPr>
        <p:txBody>
          <a:bodyPr lIns="91440" tIns="45720" rIns="91440" bIns="45720" anchor="t">
            <a:normAutofit fontScale="40000" lnSpcReduction="20000"/>
          </a:bodyPr>
          <a:lstStyle/>
          <a:p>
            <a:r>
              <a:rPr lang="en-US" sz="5500">
                <a:solidFill>
                  <a:srgbClr val="404040"/>
                </a:solidFill>
                <a:latin typeface="Arial"/>
                <a:cs typeface="Arial"/>
              </a:rPr>
              <a:t>By the end of this course, participants will be able to:</a:t>
            </a:r>
          </a:p>
          <a:p>
            <a:endParaRPr lang="en-US"/>
          </a:p>
        </p:txBody>
      </p:sp>
      <p:sp>
        <p:nvSpPr>
          <p:cNvPr id="4" name="Text Placeholder 3">
            <a:extLst>
              <a:ext uri="{FF2B5EF4-FFF2-40B4-BE49-F238E27FC236}">
                <a16:creationId xmlns:a16="http://schemas.microsoft.com/office/drawing/2014/main" id="{A4D85ED8-FF86-4DC4-AE7F-CC69EFF8EDB7}"/>
              </a:ext>
            </a:extLst>
          </p:cNvPr>
          <p:cNvSpPr>
            <a:spLocks noGrp="1"/>
          </p:cNvSpPr>
          <p:nvPr>
            <p:ph type="body" sz="quarter" idx="15"/>
          </p:nvPr>
        </p:nvSpPr>
        <p:spPr>
          <a:xfrm>
            <a:off x="686455" y="2035327"/>
            <a:ext cx="10194786" cy="2196257"/>
          </a:xfrm>
        </p:spPr>
        <p:txBody>
          <a:bodyPr lIns="91440" tIns="45720" rIns="91440" bIns="45720" anchor="t">
            <a:normAutofit/>
          </a:bodyPr>
          <a:lstStyle/>
          <a:p>
            <a:pPr marL="457200" indent="-457200">
              <a:buFont typeface="Wingdings" panose="020B0604020202020204" pitchFamily="34" charset="0"/>
              <a:buChar char="q"/>
            </a:pPr>
            <a:r>
              <a:rPr lang="en-US" sz="2400">
                <a:latin typeface="Arial"/>
                <a:cs typeface="Arial"/>
              </a:rPr>
              <a:t>Understand how </a:t>
            </a:r>
            <a:r>
              <a:rPr lang="en-US" sz="2400">
                <a:solidFill>
                  <a:srgbClr val="000000"/>
                </a:solidFill>
                <a:effectLst/>
                <a:latin typeface="Arial"/>
                <a:ea typeface="Arial" panose="020B0604020202020204" pitchFamily="34" charset="0"/>
                <a:cs typeface="Arial"/>
              </a:rPr>
              <a:t>User Administrators assign </a:t>
            </a:r>
            <a:r>
              <a:rPr lang="en-US" sz="2400">
                <a:solidFill>
                  <a:srgbClr val="000000"/>
                </a:solidFill>
                <a:latin typeface="Arial"/>
                <a:ea typeface="Arial" panose="020B0604020202020204" pitchFamily="34" charset="0"/>
                <a:cs typeface="Arial"/>
              </a:rPr>
              <a:t>multiple</a:t>
            </a:r>
            <a:r>
              <a:rPr lang="en-US" sz="2400">
                <a:solidFill>
                  <a:srgbClr val="000000"/>
                </a:solidFill>
                <a:effectLst/>
                <a:latin typeface="Arial"/>
                <a:ea typeface="Arial" panose="020B0604020202020204" pitchFamily="34" charset="0"/>
                <a:cs typeface="Arial"/>
              </a:rPr>
              <a:t> </a:t>
            </a:r>
            <a:r>
              <a:rPr lang="en-US" sz="2400">
                <a:solidFill>
                  <a:srgbClr val="000000"/>
                </a:solidFill>
                <a:latin typeface="Arial"/>
                <a:ea typeface="Arial" panose="020B0604020202020204" pitchFamily="34" charset="0"/>
                <a:cs typeface="Arial"/>
              </a:rPr>
              <a:t>security roles</a:t>
            </a:r>
            <a:r>
              <a:rPr lang="en-US" sz="2400">
                <a:solidFill>
                  <a:srgbClr val="000000"/>
                </a:solidFill>
                <a:effectLst/>
                <a:latin typeface="Arial"/>
                <a:ea typeface="Arial" panose="020B0604020202020204" pitchFamily="34" charset="0"/>
                <a:cs typeface="Arial"/>
              </a:rPr>
              <a:t> </a:t>
            </a:r>
            <a:r>
              <a:rPr lang="en-US" sz="2400">
                <a:solidFill>
                  <a:srgbClr val="000000"/>
                </a:solidFill>
                <a:latin typeface="Arial"/>
                <a:ea typeface="Arial" panose="020B0604020202020204" pitchFamily="34" charset="0"/>
                <a:cs typeface="Arial"/>
              </a:rPr>
              <a:t>to the same person in</a:t>
            </a:r>
            <a:r>
              <a:rPr lang="en-US" sz="2400">
                <a:solidFill>
                  <a:srgbClr val="000000"/>
                </a:solidFill>
                <a:effectLst/>
                <a:latin typeface="Arial"/>
                <a:ea typeface="Arial" panose="020B0604020202020204" pitchFamily="34" charset="0"/>
                <a:cs typeface="Arial"/>
              </a:rPr>
              <a:t> WBSCM.</a:t>
            </a:r>
            <a:r>
              <a:rPr lang="en-US" sz="2400">
                <a:effectLst/>
                <a:latin typeface="Arial"/>
                <a:ea typeface="Times New Roman" panose="02020603050405020304" pitchFamily="18" charset="0"/>
                <a:cs typeface="Arial"/>
              </a:rPr>
              <a:t> </a:t>
            </a:r>
            <a:endParaRPr lang="en-US" sz="2400">
              <a:latin typeface="Arial"/>
              <a:cs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6" name="Slide Number Placeholder 8">
            <a:extLst>
              <a:ext uri="{FF2B5EF4-FFF2-40B4-BE49-F238E27FC236}">
                <a16:creationId xmlns:a16="http://schemas.microsoft.com/office/drawing/2014/main" id="{24484C9C-4E1C-F9FD-11E8-2BBE4195030D}"/>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7</a:t>
            </a:fld>
            <a:endParaRPr lang="en-US">
              <a:solidFill>
                <a:schemeClr val="bg1"/>
              </a:solidFill>
            </a:endParaRPr>
          </a:p>
        </p:txBody>
      </p:sp>
    </p:spTree>
    <p:extLst>
      <p:ext uri="{BB962C8B-B14F-4D97-AF65-F5344CB8AC3E}">
        <p14:creationId xmlns:p14="http://schemas.microsoft.com/office/powerpoint/2010/main" val="155613590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584462" y="411783"/>
            <a:ext cx="10720033" cy="638175"/>
          </a:xfrm>
          <a:ln w="28575">
            <a:solidFill>
              <a:schemeClr val="tx1"/>
            </a:solidFill>
          </a:ln>
        </p:spPr>
        <p:txBody>
          <a:bodyPr lIns="91440" tIns="45720" rIns="91440" bIns="45720" anchor="t">
            <a:normAutofit fontScale="92500" lnSpcReduction="20000"/>
          </a:bodyPr>
          <a:lstStyle/>
          <a:p>
            <a:pPr algn="ctr"/>
            <a:r>
              <a:rPr lang="en-US" sz="4400">
                <a:latin typeface="Arial"/>
                <a:cs typeface="Arial"/>
              </a:rPr>
              <a:t>WBSCM RA User Roles</a:t>
            </a:r>
            <a:endParaRPr lang="en-US" sz="4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graphicFrame>
        <p:nvGraphicFramePr>
          <p:cNvPr id="3" name="Table 6">
            <a:extLst>
              <a:ext uri="{FF2B5EF4-FFF2-40B4-BE49-F238E27FC236}">
                <a16:creationId xmlns:a16="http://schemas.microsoft.com/office/drawing/2014/main" id="{FAD1E1E4-FDA6-7560-547D-D7F27F826651}"/>
              </a:ext>
            </a:extLst>
          </p:cNvPr>
          <p:cNvGraphicFramePr>
            <a:graphicFrameLocks noGrp="1"/>
          </p:cNvGraphicFramePr>
          <p:nvPr>
            <p:extLst>
              <p:ext uri="{D42A27DB-BD31-4B8C-83A1-F6EECF244321}">
                <p14:modId xmlns:p14="http://schemas.microsoft.com/office/powerpoint/2010/main" val="2987997735"/>
              </p:ext>
            </p:extLst>
          </p:nvPr>
        </p:nvGraphicFramePr>
        <p:xfrm>
          <a:off x="637972" y="1867710"/>
          <a:ext cx="10613011" cy="3200400"/>
        </p:xfrm>
        <a:graphic>
          <a:graphicData uri="http://schemas.openxmlformats.org/drawingml/2006/table">
            <a:tbl>
              <a:tblPr firstRow="1" bandRow="1">
                <a:tableStyleId>{5C22544A-7EE6-4342-B048-85BDC9FD1C3A}</a:tableStyleId>
              </a:tblPr>
              <a:tblGrid>
                <a:gridCol w="3219886">
                  <a:extLst>
                    <a:ext uri="{9D8B030D-6E8A-4147-A177-3AD203B41FA5}">
                      <a16:colId xmlns:a16="http://schemas.microsoft.com/office/drawing/2014/main" val="722375743"/>
                    </a:ext>
                  </a:extLst>
                </a:gridCol>
                <a:gridCol w="7393125">
                  <a:extLst>
                    <a:ext uri="{9D8B030D-6E8A-4147-A177-3AD203B41FA5}">
                      <a16:colId xmlns:a16="http://schemas.microsoft.com/office/drawing/2014/main" val="2353200917"/>
                    </a:ext>
                  </a:extLst>
                </a:gridCol>
              </a:tblGrid>
              <a:tr h="282218">
                <a:tc gridSpan="2">
                  <a:txBody>
                    <a:bodyPr/>
                    <a:lstStyle/>
                    <a:p>
                      <a:pPr lvl="0" algn="ctr">
                        <a:buNone/>
                      </a:pPr>
                      <a:r>
                        <a:rPr lang="en-US" sz="1800" b="1" i="0" u="none" strike="noStrike" noProof="0" dirty="0">
                          <a:solidFill>
                            <a:schemeClr val="tx1">
                              <a:lumMod val="95000"/>
                              <a:lumOff val="5000"/>
                            </a:schemeClr>
                          </a:solidFill>
                          <a:latin typeface="Arial"/>
                        </a:rPr>
                        <a:t>RA</a:t>
                      </a:r>
                      <a:r>
                        <a:rPr lang="en-US" sz="1800" b="1" i="0" u="none" strike="noStrike" baseline="0" noProof="0" dirty="0">
                          <a:solidFill>
                            <a:schemeClr val="tx1">
                              <a:lumMod val="95000"/>
                              <a:lumOff val="5000"/>
                            </a:schemeClr>
                          </a:solidFill>
                          <a:latin typeface="Arial"/>
                        </a:rPr>
                        <a:t> User Roles</a:t>
                      </a:r>
                      <a:endParaRPr lang="en-US" sz="1800" b="1" i="0" u="none" strike="noStrike" noProof="0" dirty="0">
                        <a:solidFill>
                          <a:schemeClr val="tx1">
                            <a:lumMod val="95000"/>
                            <a:lumOff val="5000"/>
                          </a:schemeClr>
                        </a:solidFill>
                        <a:latin typeface="Aria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US"/>
                    </a:p>
                  </a:txBody>
                  <a:tcPr>
                    <a:lnL w="57150">
                      <a:solidFill>
                        <a:schemeClr val="tx1"/>
                      </a:solidFill>
                    </a:lnL>
                    <a:lnR w="57150">
                      <a:solidFill>
                        <a:schemeClr val="tx1"/>
                      </a:solidFill>
                    </a:lnR>
                    <a:lnT w="57150">
                      <a:solidFill>
                        <a:schemeClr val="tx1"/>
                      </a:solidFill>
                    </a:lnT>
                    <a:lnB w="12700">
                      <a:solidFill>
                        <a:schemeClr val="tx1"/>
                      </a:solidFill>
                    </a:lnB>
                    <a:solidFill>
                      <a:schemeClr val="accent6"/>
                    </a:solidFill>
                  </a:tcPr>
                </a:tc>
                <a:extLst>
                  <a:ext uri="{0D108BD9-81ED-4DB2-BD59-A6C34878D82A}">
                    <a16:rowId xmlns:a16="http://schemas.microsoft.com/office/drawing/2014/main" val="2099157817"/>
                  </a:ext>
                </a:extLst>
              </a:tr>
              <a:tr h="370840">
                <a:tc>
                  <a:txBody>
                    <a:bodyPr/>
                    <a:lstStyle/>
                    <a:p>
                      <a:pPr marL="0" lvl="0" indent="0" algn="l">
                        <a:lnSpc>
                          <a:spcPct val="100000"/>
                        </a:lnSpc>
                        <a:spcBef>
                          <a:spcPts val="0"/>
                        </a:spcBef>
                        <a:spcAft>
                          <a:spcPts val="0"/>
                        </a:spcAft>
                        <a:buNone/>
                      </a:pPr>
                      <a:r>
                        <a:rPr lang="en-US" sz="1600" b="1" i="0" u="none" strike="noStrike" noProof="0" dirty="0">
                          <a:solidFill>
                            <a:schemeClr val="tx1">
                              <a:lumMod val="95000"/>
                              <a:lumOff val="5000"/>
                            </a:schemeClr>
                          </a:solidFill>
                          <a:latin typeface="Arial"/>
                        </a:rPr>
                        <a:t>1) User Admin-RA</a:t>
                      </a:r>
                      <a:endParaRPr lang="en-US" dirty="0"/>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100000"/>
                        </a:lnSpc>
                        <a:spcBef>
                          <a:spcPts val="0"/>
                        </a:spcBef>
                        <a:spcAft>
                          <a:spcPts val="0"/>
                        </a:spcAft>
                        <a:buNone/>
                      </a:pPr>
                      <a:r>
                        <a:rPr lang="en-US" sz="1800" b="0" i="0" kern="1200" dirty="0">
                          <a:solidFill>
                            <a:schemeClr val="dk1"/>
                          </a:solidFill>
                          <a:effectLst/>
                          <a:latin typeface="Arial"/>
                          <a:ea typeface="+mn-ea"/>
                          <a:cs typeface="Arial"/>
                        </a:rPr>
                        <a:t>Can create new users, update contact information, update assigned roles for users within their RA organization, and deactivate user accounts that are no longer needed.</a:t>
                      </a:r>
                      <a:endParaRPr lang="en-US" sz="1600" b="1" i="0" u="none" strike="noStrike" noProof="0" dirty="0">
                        <a:solidFill>
                          <a:schemeClr val="tx1">
                            <a:lumMod val="95000"/>
                            <a:lumOff val="5000"/>
                          </a:schemeClr>
                        </a:solidFill>
                        <a:latin typeface="Arial"/>
                        <a:cs typeface="Arial"/>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204026"/>
                  </a:ext>
                </a:extLst>
              </a:tr>
              <a:tr h="370840">
                <a:tc>
                  <a:txBody>
                    <a:bodyPr/>
                    <a:lstStyle/>
                    <a:p>
                      <a:pPr marL="0" marR="0" lvl="0" indent="0" algn="l">
                        <a:lnSpc>
                          <a:spcPct val="100000"/>
                        </a:lnSpc>
                        <a:spcBef>
                          <a:spcPts val="0"/>
                        </a:spcBef>
                        <a:spcAft>
                          <a:spcPts val="0"/>
                        </a:spcAft>
                        <a:buNone/>
                      </a:pPr>
                      <a:r>
                        <a:rPr lang="en-US" sz="1600" b="1" i="0" u="none" strike="noStrike" noProof="0" dirty="0">
                          <a:solidFill>
                            <a:schemeClr val="tx1">
                              <a:lumMod val="95000"/>
                              <a:lumOff val="5000"/>
                            </a:schemeClr>
                          </a:solidFill>
                          <a:latin typeface="Arial"/>
                        </a:rPr>
                        <a:t>2) Org Admin-RA</a:t>
                      </a:r>
                      <a:endParaRPr lang="en-US" sz="1600" b="1" dirty="0"/>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100000"/>
                        </a:lnSpc>
                        <a:spcBef>
                          <a:spcPts val="0"/>
                        </a:spcBef>
                        <a:spcAft>
                          <a:spcPts val="0"/>
                        </a:spcAft>
                        <a:buNone/>
                      </a:pPr>
                      <a:r>
                        <a:rPr lang="en-US" sz="1800" b="0" i="0" kern="1200" dirty="0">
                          <a:solidFill>
                            <a:schemeClr val="dk1"/>
                          </a:solidFill>
                          <a:effectLst/>
                          <a:latin typeface="Arial"/>
                          <a:ea typeface="+mn-ea"/>
                          <a:cs typeface="Arial"/>
                        </a:rPr>
                        <a:t>Maintains organization data and view users assigned to its organization.  </a:t>
                      </a:r>
                      <a:endParaRPr lang="en-US" sz="1600" b="1" i="0" u="none" strike="noStrike" noProof="0" dirty="0">
                        <a:solidFill>
                          <a:schemeClr val="tx1">
                            <a:lumMod val="95000"/>
                            <a:lumOff val="5000"/>
                          </a:schemeClr>
                        </a:solidFill>
                        <a:latin typeface="Arial"/>
                        <a:cs typeface="Arial"/>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2042"/>
                  </a:ext>
                </a:extLst>
              </a:tr>
              <a:tr h="370840">
                <a:tc>
                  <a:txBody>
                    <a:bodyPr/>
                    <a:lstStyle/>
                    <a:p>
                      <a:pPr marL="0" marR="0" lvl="0" indent="0" algn="l">
                        <a:lnSpc>
                          <a:spcPct val="100000"/>
                        </a:lnSpc>
                        <a:spcBef>
                          <a:spcPts val="0"/>
                        </a:spcBef>
                        <a:spcAft>
                          <a:spcPts val="0"/>
                        </a:spcAft>
                        <a:buNone/>
                      </a:pPr>
                      <a:r>
                        <a:rPr lang="en-US" sz="1600" b="1" i="0" u="none" strike="noStrike" noProof="0" dirty="0">
                          <a:solidFill>
                            <a:schemeClr val="tx1">
                              <a:lumMod val="95000"/>
                              <a:lumOff val="5000"/>
                            </a:schemeClr>
                          </a:solidFill>
                          <a:latin typeface="Arial"/>
                        </a:rPr>
                        <a:t>3) Order Manager-RA</a:t>
                      </a:r>
                      <a:endParaRPr lang="en-US" sz="1600" b="1" dirty="0"/>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a:lnSpc>
                          <a:spcPct val="100000"/>
                        </a:lnSpc>
                        <a:spcBef>
                          <a:spcPts val="0"/>
                        </a:spcBef>
                        <a:spcAft>
                          <a:spcPts val="0"/>
                        </a:spcAft>
                        <a:buNone/>
                      </a:pPr>
                      <a:r>
                        <a:rPr lang="en-US" sz="1800" b="0" i="0" kern="1200" dirty="0">
                          <a:solidFill>
                            <a:schemeClr val="dk1"/>
                          </a:solidFill>
                          <a:effectLst/>
                          <a:latin typeface="Arial"/>
                          <a:ea typeface="+mn-ea"/>
                          <a:cs typeface="Arial"/>
                        </a:rPr>
                        <a:t>Role tasks include, but not limited to, creating requisitions, running entitlement/bonus reports, etc.</a:t>
                      </a:r>
                      <a:endParaRPr lang="en-US" sz="1600" b="1" i="0" u="none" strike="noStrike" noProof="0" dirty="0">
                        <a:solidFill>
                          <a:schemeClr val="tx1">
                            <a:lumMod val="95000"/>
                            <a:lumOff val="5000"/>
                          </a:schemeClr>
                        </a:solidFill>
                        <a:latin typeface="Arial"/>
                        <a:cs typeface="Arial"/>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462229"/>
                  </a:ext>
                </a:extLst>
              </a:tr>
              <a:tr h="370840">
                <a:tc>
                  <a:txBody>
                    <a:bodyPr/>
                    <a:lstStyle/>
                    <a:p>
                      <a:pPr lvl="0">
                        <a:buNone/>
                      </a:pPr>
                      <a:r>
                        <a:rPr lang="en-US" sz="1600" b="1" i="0" u="none" strike="noStrike" noProof="0" dirty="0">
                          <a:solidFill>
                            <a:schemeClr val="tx1">
                              <a:lumMod val="95000"/>
                              <a:lumOff val="5000"/>
                            </a:schemeClr>
                          </a:solidFill>
                          <a:latin typeface="Arial"/>
                        </a:rPr>
                        <a:t>4) View Only-RA</a:t>
                      </a:r>
                      <a:endParaRPr lang="en-US" sz="1600" b="1" dirty="0"/>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800" b="0" i="0" kern="1200" dirty="0">
                          <a:solidFill>
                            <a:schemeClr val="dk1"/>
                          </a:solidFill>
                          <a:effectLst/>
                          <a:latin typeface="Arial"/>
                          <a:ea typeface="+mn-ea"/>
                          <a:cs typeface="Arial"/>
                        </a:rPr>
                        <a:t>﻿Has access to order management, material pricing, and entitlement reports.</a:t>
                      </a:r>
                      <a:endParaRPr lang="en-US" sz="1600" b="1" i="0" u="none" strike="noStrike" noProof="0" dirty="0">
                        <a:solidFill>
                          <a:schemeClr val="tx1">
                            <a:lumMod val="95000"/>
                            <a:lumOff val="5000"/>
                          </a:schemeClr>
                        </a:solidFill>
                        <a:latin typeface="Arial"/>
                        <a:cs typeface="Arial"/>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4633971"/>
                  </a:ext>
                </a:extLst>
              </a:tr>
            </a:tbl>
          </a:graphicData>
        </a:graphic>
      </p:graphicFrame>
      <p:sp>
        <p:nvSpPr>
          <p:cNvPr id="5" name="Slide Number Placeholder 8">
            <a:extLst>
              <a:ext uri="{FF2B5EF4-FFF2-40B4-BE49-F238E27FC236}">
                <a16:creationId xmlns:a16="http://schemas.microsoft.com/office/drawing/2014/main" id="{C6F9BC8A-F1E3-A885-2390-95EDD395D338}"/>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smtClean="0">
                <a:solidFill>
                  <a:schemeClr val="bg1"/>
                </a:solidFill>
              </a:rPr>
              <a:pPr algn="ctr"/>
              <a:t>8</a:t>
            </a:fld>
            <a:endParaRPr lang="en-US">
              <a:solidFill>
                <a:schemeClr val="bg1"/>
              </a:solidFill>
            </a:endParaRPr>
          </a:p>
        </p:txBody>
      </p:sp>
    </p:spTree>
    <p:extLst>
      <p:ext uri="{BB962C8B-B14F-4D97-AF65-F5344CB8AC3E}">
        <p14:creationId xmlns:p14="http://schemas.microsoft.com/office/powerpoint/2010/main" val="282939346"/>
      </p:ext>
    </p:extLst>
  </p:cSld>
  <p:clrMapOvr>
    <a:masterClrMapping/>
  </p:clrMapOvr>
  <p:transition>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9">
            <a:extLst>
              <a:ext uri="{FF2B5EF4-FFF2-40B4-BE49-F238E27FC236}">
                <a16:creationId xmlns:a16="http://schemas.microsoft.com/office/drawing/2014/main" id="{8C655177-683E-4F8C-8037-C5ED53F691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679"/>
            <a:ext cx="12192000" cy="4582160"/>
          </a:xfrm>
          <a:prstGeom prst="rect">
            <a:avLst/>
          </a:prstGeom>
        </p:spPr>
      </p:pic>
      <p:sp>
        <p:nvSpPr>
          <p:cNvPr id="3" name="Rectangle 2">
            <a:extLst>
              <a:ext uri="{FF2B5EF4-FFF2-40B4-BE49-F238E27FC236}">
                <a16:creationId xmlns:a16="http://schemas.microsoft.com/office/drawing/2014/main" id="{FF90FF5D-F9C5-427E-890E-81A5EE547BB6}"/>
              </a:ext>
            </a:extLst>
          </p:cNvPr>
          <p:cNvSpPr/>
          <p:nvPr/>
        </p:nvSpPr>
        <p:spPr>
          <a:xfrm>
            <a:off x="769815" y="2154917"/>
            <a:ext cx="4891313" cy="4703083"/>
          </a:xfrm>
          <a:prstGeom prst="rect">
            <a:avLst/>
          </a:prstGeom>
          <a:solidFill>
            <a:srgbClr val="721F5D">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d-ID" sz="2800">
              <a:latin typeface="Arial"/>
              <a:cs typeface="Arial"/>
            </a:endParaRPr>
          </a:p>
        </p:txBody>
      </p:sp>
      <p:pic>
        <p:nvPicPr>
          <p:cNvPr id="5" name="Picture Placeholder 15">
            <a:extLst>
              <a:ext uri="{FF2B5EF4-FFF2-40B4-BE49-F238E27FC236}">
                <a16:creationId xmlns:a16="http://schemas.microsoft.com/office/drawing/2014/main" id="{CA1159B8-2E92-4A92-A9A5-3571B68151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2631" y="1411705"/>
            <a:ext cx="1316302" cy="1235242"/>
          </a:xfrm>
          <a:custGeom>
            <a:avLst/>
            <a:gdLst>
              <a:gd name="connsiteX0" fmla="*/ 747123 w 1494246"/>
              <a:gd name="connsiteY0" fmla="*/ 0 h 1494246"/>
              <a:gd name="connsiteX1" fmla="*/ 1494246 w 1494246"/>
              <a:gd name="connsiteY1" fmla="*/ 747123 h 1494246"/>
              <a:gd name="connsiteX2" fmla="*/ 747123 w 1494246"/>
              <a:gd name="connsiteY2" fmla="*/ 1494246 h 1494246"/>
              <a:gd name="connsiteX3" fmla="*/ 0 w 1494246"/>
              <a:gd name="connsiteY3" fmla="*/ 747123 h 1494246"/>
              <a:gd name="connsiteX4" fmla="*/ 747123 w 1494246"/>
              <a:gd name="connsiteY4" fmla="*/ 0 h 149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46" h="1494246">
                <a:moveTo>
                  <a:pt x="747123" y="0"/>
                </a:moveTo>
                <a:cubicBezTo>
                  <a:pt x="1159748" y="0"/>
                  <a:pt x="1494246" y="334498"/>
                  <a:pt x="1494246" y="747123"/>
                </a:cubicBezTo>
                <a:cubicBezTo>
                  <a:pt x="1494246" y="1159748"/>
                  <a:pt x="1159748" y="1494246"/>
                  <a:pt x="747123" y="1494246"/>
                </a:cubicBezTo>
                <a:cubicBezTo>
                  <a:pt x="334498" y="1494246"/>
                  <a:pt x="0" y="1159748"/>
                  <a:pt x="0" y="747123"/>
                </a:cubicBezTo>
                <a:cubicBezTo>
                  <a:pt x="0" y="334498"/>
                  <a:pt x="334498" y="0"/>
                  <a:pt x="747123" y="0"/>
                </a:cubicBezTo>
                <a:close/>
              </a:path>
            </a:pathLst>
          </a:custGeom>
          <a:ln w="95250">
            <a:solidFill>
              <a:schemeClr val="bg1"/>
            </a:solidFill>
          </a:ln>
        </p:spPr>
      </p:pic>
      <p:sp>
        <p:nvSpPr>
          <p:cNvPr id="4" name="Text Placeholder 3">
            <a:extLst>
              <a:ext uri="{FF2B5EF4-FFF2-40B4-BE49-F238E27FC236}">
                <a16:creationId xmlns:a16="http://schemas.microsoft.com/office/drawing/2014/main" id="{5269C3A6-9792-4138-BF6B-2C53BC74DEAF}"/>
              </a:ext>
            </a:extLst>
          </p:cNvPr>
          <p:cNvSpPr>
            <a:spLocks noGrp="1"/>
          </p:cNvSpPr>
          <p:nvPr>
            <p:ph type="body" sz="quarter" idx="10"/>
          </p:nvPr>
        </p:nvSpPr>
        <p:spPr/>
        <p:txBody>
          <a:bodyPr/>
          <a:lstStyle/>
          <a:p>
            <a:r>
              <a:rPr lang="en-US"/>
              <a:t>WHEN</a:t>
            </a:r>
          </a:p>
        </p:txBody>
      </p:sp>
      <p:sp>
        <p:nvSpPr>
          <p:cNvPr id="7" name="Text Placeholder 6">
            <a:extLst>
              <a:ext uri="{FF2B5EF4-FFF2-40B4-BE49-F238E27FC236}">
                <a16:creationId xmlns:a16="http://schemas.microsoft.com/office/drawing/2014/main" id="{44EF3C75-6F6F-4EBA-834D-02CEC4A8E64D}"/>
              </a:ext>
            </a:extLst>
          </p:cNvPr>
          <p:cNvSpPr>
            <a:spLocks noGrp="1"/>
          </p:cNvSpPr>
          <p:nvPr>
            <p:ph type="body" sz="quarter" idx="14"/>
          </p:nvPr>
        </p:nvSpPr>
        <p:spPr>
          <a:xfrm>
            <a:off x="1309125" y="4038814"/>
            <a:ext cx="3783280" cy="1873624"/>
          </a:xfrm>
        </p:spPr>
        <p:txBody>
          <a:bodyPr vert="horz" lIns="91440" tIns="45720" rIns="91440" bIns="45720" rtlCol="0" anchor="t">
            <a:normAutofit fontScale="85000" lnSpcReduction="10000"/>
          </a:bodyPr>
          <a:lstStyle/>
          <a:p>
            <a:pPr>
              <a:lnSpc>
                <a:spcPct val="120000"/>
              </a:lnSpc>
            </a:pPr>
            <a:r>
              <a:rPr lang="id-ID" sz="2800" dirty="0">
                <a:solidFill>
                  <a:srgbClr val="FFFFFF"/>
                </a:solidFill>
                <a:latin typeface="Arial"/>
                <a:cs typeface="Arial"/>
              </a:rPr>
              <a:t>Use this procedure </a:t>
            </a:r>
            <a:r>
              <a:rPr lang="en-US" sz="2800" dirty="0">
                <a:solidFill>
                  <a:srgbClr val="FFFFFF"/>
                </a:solidFill>
                <a:latin typeface="Arial"/>
                <a:cs typeface="Arial"/>
              </a:rPr>
              <a:t>for</a:t>
            </a:r>
            <a:r>
              <a:rPr lang="id-ID" sz="2800" dirty="0">
                <a:solidFill>
                  <a:srgbClr val="FFFFFF"/>
                </a:solidFill>
                <a:latin typeface="Arial"/>
                <a:cs typeface="Arial"/>
              </a:rPr>
              <a:t> </a:t>
            </a:r>
            <a:r>
              <a:rPr lang="en-US" sz="2800" dirty="0">
                <a:solidFill>
                  <a:srgbClr val="FFFFFF"/>
                </a:solidFill>
                <a:latin typeface="Arial"/>
                <a:cs typeface="Arial"/>
              </a:rPr>
              <a:t>organizations who have one user fulfilling multiple roles in WBSCM.</a:t>
            </a:r>
            <a:endParaRPr lang="en-US" sz="2800" dirty="0"/>
          </a:p>
        </p:txBody>
      </p:sp>
      <p:sp>
        <p:nvSpPr>
          <p:cNvPr id="12" name="Slide Number Placeholder 11">
            <a:extLst>
              <a:ext uri="{FF2B5EF4-FFF2-40B4-BE49-F238E27FC236}">
                <a16:creationId xmlns:a16="http://schemas.microsoft.com/office/drawing/2014/main" id="{185CDA45-D066-4708-847E-AAC4E18328A4}"/>
              </a:ext>
            </a:extLst>
          </p:cNvPr>
          <p:cNvSpPr>
            <a:spLocks noGrp="1"/>
          </p:cNvSpPr>
          <p:nvPr>
            <p:ph type="sldNum" sz="quarter" idx="16"/>
          </p:nvPr>
        </p:nvSpPr>
        <p:spPr/>
        <p:txBody>
          <a:bodyPr/>
          <a:lstStyle/>
          <a:p>
            <a:fld id="{4179449E-6FBB-2343-B3AE-D1EFA46A6E77}" type="slidenum">
              <a:rPr lang="en-US" dirty="0" smtClean="0"/>
              <a:pPr/>
              <a:t>9</a:t>
            </a:fld>
            <a:endParaRPr lang="en-US"/>
          </a:p>
        </p:txBody>
      </p:sp>
      <p:sp>
        <p:nvSpPr>
          <p:cNvPr id="6" name="Rectangle 5">
            <a:extLst>
              <a:ext uri="{FF2B5EF4-FFF2-40B4-BE49-F238E27FC236}">
                <a16:creationId xmlns:a16="http://schemas.microsoft.com/office/drawing/2014/main" id="{FA68FCE5-7C98-D1E6-A7EE-C14A258C6E6D}"/>
              </a:ext>
            </a:extLst>
          </p:cNvPr>
          <p:cNvSpPr/>
          <p:nvPr/>
        </p:nvSpPr>
        <p:spPr>
          <a:xfrm>
            <a:off x="6530874" y="2178066"/>
            <a:ext cx="4891313" cy="4703083"/>
          </a:xfrm>
          <a:prstGeom prst="rect">
            <a:avLst/>
          </a:prstGeom>
          <a:solidFill>
            <a:srgbClr val="721F5D">
              <a:alpha val="9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pic>
        <p:nvPicPr>
          <p:cNvPr id="8" name="Picture Placeholder 15">
            <a:extLst>
              <a:ext uri="{FF2B5EF4-FFF2-40B4-BE49-F238E27FC236}">
                <a16:creationId xmlns:a16="http://schemas.microsoft.com/office/drawing/2014/main" id="{FCBF181C-CA35-28D9-EB93-A639120B60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23690" y="1411705"/>
            <a:ext cx="1316302" cy="1235242"/>
          </a:xfrm>
          <a:custGeom>
            <a:avLst/>
            <a:gdLst>
              <a:gd name="connsiteX0" fmla="*/ 747123 w 1494246"/>
              <a:gd name="connsiteY0" fmla="*/ 0 h 1494246"/>
              <a:gd name="connsiteX1" fmla="*/ 1494246 w 1494246"/>
              <a:gd name="connsiteY1" fmla="*/ 747123 h 1494246"/>
              <a:gd name="connsiteX2" fmla="*/ 747123 w 1494246"/>
              <a:gd name="connsiteY2" fmla="*/ 1494246 h 1494246"/>
              <a:gd name="connsiteX3" fmla="*/ 0 w 1494246"/>
              <a:gd name="connsiteY3" fmla="*/ 747123 h 1494246"/>
              <a:gd name="connsiteX4" fmla="*/ 747123 w 1494246"/>
              <a:gd name="connsiteY4" fmla="*/ 0 h 1494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246" h="1494246">
                <a:moveTo>
                  <a:pt x="747123" y="0"/>
                </a:moveTo>
                <a:cubicBezTo>
                  <a:pt x="1159748" y="0"/>
                  <a:pt x="1494246" y="334498"/>
                  <a:pt x="1494246" y="747123"/>
                </a:cubicBezTo>
                <a:cubicBezTo>
                  <a:pt x="1494246" y="1159748"/>
                  <a:pt x="1159748" y="1494246"/>
                  <a:pt x="747123" y="1494246"/>
                </a:cubicBezTo>
                <a:cubicBezTo>
                  <a:pt x="334498" y="1494246"/>
                  <a:pt x="0" y="1159748"/>
                  <a:pt x="0" y="747123"/>
                </a:cubicBezTo>
                <a:cubicBezTo>
                  <a:pt x="0" y="334498"/>
                  <a:pt x="334498" y="0"/>
                  <a:pt x="747123" y="0"/>
                </a:cubicBezTo>
                <a:close/>
              </a:path>
            </a:pathLst>
          </a:custGeom>
          <a:ln w="95250">
            <a:solidFill>
              <a:schemeClr val="bg1"/>
            </a:solidFill>
          </a:ln>
        </p:spPr>
      </p:pic>
      <p:sp>
        <p:nvSpPr>
          <p:cNvPr id="10" name="Text Placeholder 3">
            <a:extLst>
              <a:ext uri="{FF2B5EF4-FFF2-40B4-BE49-F238E27FC236}">
                <a16:creationId xmlns:a16="http://schemas.microsoft.com/office/drawing/2014/main" id="{F6B61CFC-3D65-D288-273A-3283245F9311}"/>
              </a:ext>
            </a:extLst>
          </p:cNvPr>
          <p:cNvSpPr txBox="1">
            <a:spLocks/>
          </p:cNvSpPr>
          <p:nvPr/>
        </p:nvSpPr>
        <p:spPr>
          <a:xfrm>
            <a:off x="6690172" y="3165958"/>
            <a:ext cx="4484320" cy="1066456"/>
          </a:xfrm>
          <a:prstGeom prst="rect">
            <a:avLst/>
          </a:prstGeom>
          <a:effectLst>
            <a:outerShdw blurRad="50800" dist="38100" dir="5400000" algn="t" rotWithShape="0">
              <a:prstClr val="black">
                <a:alpha val="40000"/>
              </a:prstClr>
            </a:outerShdw>
          </a:effectLst>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4000" b="1"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EXAMPLES</a:t>
            </a:r>
          </a:p>
        </p:txBody>
      </p:sp>
      <p:sp>
        <p:nvSpPr>
          <p:cNvPr id="13" name="Text Placeholder 6">
            <a:extLst>
              <a:ext uri="{FF2B5EF4-FFF2-40B4-BE49-F238E27FC236}">
                <a16:creationId xmlns:a16="http://schemas.microsoft.com/office/drawing/2014/main" id="{18DF7FB8-3AA6-5D06-D49E-833EF50FE1CE}"/>
              </a:ext>
            </a:extLst>
          </p:cNvPr>
          <p:cNvSpPr txBox="1">
            <a:spLocks/>
          </p:cNvSpPr>
          <p:nvPr/>
        </p:nvSpPr>
        <p:spPr>
          <a:xfrm>
            <a:off x="6590467" y="3978675"/>
            <a:ext cx="4891313" cy="1344663"/>
          </a:xfrm>
          <a:prstGeom prst="rect">
            <a:avLst/>
          </a:prstGeom>
        </p:spPr>
        <p:txBody>
          <a:bodyPr vert="horz" lIns="91440" tIns="45720" rIns="91440" bIns="45720" rtlCol="0" anchor="t">
            <a:normAutofit fontScale="25000" lnSpcReduction="20000"/>
          </a:bodyPr>
          <a:lstStyle>
            <a:lvl1pPr marL="0" indent="0" algn="ctr" defTabSz="457200" rtl="0" eaLnBrk="1" latinLnBrk="0" hangingPunct="1">
              <a:spcBef>
                <a:spcPts val="1000"/>
              </a:spcBef>
              <a:spcAft>
                <a:spcPts val="0"/>
              </a:spcAft>
              <a:buClr>
                <a:schemeClr val="accent1"/>
              </a:buClr>
              <a:buSzPct val="80000"/>
              <a:buFont typeface="Wingdings 3" charset="2"/>
              <a:buNone/>
              <a:defRPr sz="1600" b="0"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a:lnSpc>
                <a:spcPct val="120000"/>
              </a:lnSpc>
              <a:spcBef>
                <a:spcPts val="0"/>
              </a:spcBef>
            </a:pPr>
            <a:r>
              <a:rPr lang="en-US" sz="6800" dirty="0">
                <a:latin typeface="Arial"/>
                <a:cs typeface="Arial"/>
              </a:rPr>
              <a:t>1.  The Food Service Director is the only staff </a:t>
            </a:r>
          </a:p>
          <a:p>
            <a:pPr algn="l">
              <a:lnSpc>
                <a:spcPct val="120000"/>
              </a:lnSpc>
              <a:spcBef>
                <a:spcPts val="0"/>
              </a:spcBef>
            </a:pPr>
            <a:r>
              <a:rPr lang="en-US" sz="6800" dirty="0">
                <a:latin typeface="Arial"/>
                <a:cs typeface="Arial"/>
              </a:rPr>
              <a:t>     member and needs to see and do everything.</a:t>
            </a:r>
            <a:br>
              <a:rPr lang="en-US" sz="6800" dirty="0">
                <a:latin typeface="Arial"/>
                <a:cs typeface="Arial"/>
              </a:rPr>
            </a:br>
            <a:endParaRPr lang="en-US" sz="6800" dirty="0">
              <a:latin typeface="Arial"/>
              <a:cs typeface="Arial"/>
            </a:endParaRPr>
          </a:p>
          <a:p>
            <a:pPr algn="l"/>
            <a:r>
              <a:rPr lang="en-US" sz="6800" dirty="0">
                <a:latin typeface="Arial"/>
                <a:cs typeface="Arial"/>
              </a:rPr>
              <a:t>2. The Food Service Director appoints staff to perform separate functions</a:t>
            </a:r>
          </a:p>
          <a:p>
            <a:pPr marL="457200" indent="-457200">
              <a:buFont typeface="Arial" panose="020B0604020202020204" pitchFamily="34" charset="0"/>
              <a:buChar char="•"/>
            </a:pPr>
            <a:endParaRPr lang="en-US" sz="6400" dirty="0">
              <a:solidFill>
                <a:schemeClr val="bg1"/>
              </a:solidFill>
              <a:latin typeface="Arial"/>
              <a:cs typeface="Arial"/>
            </a:endParaRPr>
          </a:p>
        </p:txBody>
      </p:sp>
      <p:sp>
        <p:nvSpPr>
          <p:cNvPr id="14" name="Slide Number Placeholder 8">
            <a:extLst>
              <a:ext uri="{FF2B5EF4-FFF2-40B4-BE49-F238E27FC236}">
                <a16:creationId xmlns:a16="http://schemas.microsoft.com/office/drawing/2014/main" id="{4281044D-2868-8E0D-B7AE-A8E2F7580F62}"/>
              </a:ext>
            </a:extLst>
          </p:cNvPr>
          <p:cNvSpPr txBox="1">
            <a:spLocks/>
          </p:cNvSpPr>
          <p:nvPr/>
        </p:nvSpPr>
        <p:spPr>
          <a:xfrm>
            <a:off x="11425394" y="-13679"/>
            <a:ext cx="539470" cy="591670"/>
          </a:xfrm>
          <a:prstGeom prst="rect">
            <a:avLst/>
          </a:prstGeom>
          <a:solidFill>
            <a:srgbClr val="721F5D"/>
          </a:solidFill>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179449E-6FBB-2343-B3AE-D1EFA46A6E77}" type="slidenum">
              <a:rPr lang="en-US" dirty="0" smtClean="0">
                <a:solidFill>
                  <a:schemeClr val="bg1"/>
                </a:solidFill>
              </a:rPr>
              <a:pPr algn="ctr"/>
              <a:t>9</a:t>
            </a:fld>
            <a:endParaRPr lang="en-US">
              <a:solidFill>
                <a:schemeClr val="bg1"/>
              </a:solidFill>
            </a:endParaRPr>
          </a:p>
        </p:txBody>
      </p:sp>
      <p:sp>
        <p:nvSpPr>
          <p:cNvPr id="9" name="Text Placeholder 6">
            <a:extLst>
              <a:ext uri="{FF2B5EF4-FFF2-40B4-BE49-F238E27FC236}">
                <a16:creationId xmlns:a16="http://schemas.microsoft.com/office/drawing/2014/main" id="{F60E6C85-23B6-9591-582F-66403971393F}"/>
              </a:ext>
            </a:extLst>
          </p:cNvPr>
          <p:cNvSpPr txBox="1">
            <a:spLocks/>
          </p:cNvSpPr>
          <p:nvPr/>
        </p:nvSpPr>
        <p:spPr>
          <a:xfrm>
            <a:off x="6830047" y="5441302"/>
            <a:ext cx="4204570" cy="1389506"/>
          </a:xfrm>
          <a:prstGeom prst="rect">
            <a:avLst/>
          </a:prstGeom>
        </p:spPr>
        <p:txBody>
          <a:bodyPr vert="horz" lIns="91440" tIns="45720" rIns="91440" bIns="45720" rtlCol="0" anchor="t">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600" b="0"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lgn="l">
              <a:buClr>
                <a:schemeClr val="bg1"/>
              </a:buClr>
              <a:buSzPct val="98000"/>
              <a:buFont typeface="Arial" panose="020B0604020202020204" pitchFamily="34" charset="0"/>
              <a:buChar char="•"/>
            </a:pPr>
            <a:r>
              <a:rPr lang="en-US" sz="1800" dirty="0">
                <a:latin typeface="Arial"/>
                <a:cs typeface="Arial"/>
              </a:rPr>
              <a:t>FSD: </a:t>
            </a:r>
            <a:r>
              <a:rPr lang="en-US" sz="1800" b="1" dirty="0">
                <a:latin typeface="Arial"/>
                <a:cs typeface="Arial"/>
              </a:rPr>
              <a:t>User Admin</a:t>
            </a:r>
            <a:r>
              <a:rPr lang="en-US" sz="1800" dirty="0">
                <a:latin typeface="Arial"/>
                <a:cs typeface="Arial"/>
              </a:rPr>
              <a:t> to manage staff</a:t>
            </a:r>
            <a:endParaRPr lang="en-US" sz="1800" dirty="0"/>
          </a:p>
          <a:p>
            <a:pPr marL="457200" indent="-457200" algn="l">
              <a:buClr>
                <a:schemeClr val="bg1"/>
              </a:buClr>
              <a:buSzPct val="98000"/>
              <a:buFont typeface="Arial" panose="020B0604020202020204" pitchFamily="34" charset="0"/>
              <a:buChar char="•"/>
            </a:pPr>
            <a:r>
              <a:rPr lang="en-US" sz="1800" dirty="0">
                <a:latin typeface="Arial"/>
                <a:cs typeface="Arial"/>
              </a:rPr>
              <a:t>Staff #1: </a:t>
            </a:r>
            <a:r>
              <a:rPr lang="en-US" sz="1800" b="1" dirty="0">
                <a:latin typeface="Arial"/>
                <a:cs typeface="Arial"/>
              </a:rPr>
              <a:t>Order Manager</a:t>
            </a:r>
            <a:r>
              <a:rPr lang="en-US" sz="1800" dirty="0">
                <a:latin typeface="Arial"/>
                <a:cs typeface="Arial"/>
              </a:rPr>
              <a:t> to place requests &amp; </a:t>
            </a:r>
            <a:r>
              <a:rPr lang="en-US" sz="1800" b="1" dirty="0">
                <a:latin typeface="Arial"/>
                <a:cs typeface="Arial"/>
              </a:rPr>
              <a:t>Org Admin</a:t>
            </a:r>
            <a:r>
              <a:rPr lang="en-US" sz="1800" dirty="0">
                <a:latin typeface="Arial"/>
                <a:cs typeface="Arial"/>
              </a:rPr>
              <a:t> to maintain organization data</a:t>
            </a:r>
          </a:p>
        </p:txBody>
      </p:sp>
    </p:spTree>
    <p:extLst>
      <p:ext uri="{BB962C8B-B14F-4D97-AF65-F5344CB8AC3E}">
        <p14:creationId xmlns:p14="http://schemas.microsoft.com/office/powerpoint/2010/main" val="7813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8b6d689-0d54-477a-9966-fd4f195d874a" xsi:nil="true"/>
    <lcf76f155ced4ddcb4097134ff3c332f xmlns="6146fc1c-d1d5-4e31-bccf-448e84e59d21">
      <Terms xmlns="http://schemas.microsoft.com/office/infopath/2007/PartnerControls"/>
    </lcf76f155ced4ddcb4097134ff3c332f>
    <SharedWithUsers xmlns="968d3519-21c4-4a56-ab3d-9443eb79900e">
      <UserInfo>
        <DisplayName/>
        <AccountId xsi:nil="true"/>
        <AccountType/>
      </UserInfo>
    </SharedWithUsers>
    <MediaLengthInSeconds xmlns="6146fc1c-d1d5-4e31-bccf-448e84e59d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A5E6C0FE572B40A73046A46B783CC6" ma:contentTypeVersion="13" ma:contentTypeDescription="Create a new document." ma:contentTypeScope="" ma:versionID="04547b92a2f93c2320eb164026b9cf33">
  <xsd:schema xmlns:xsd="http://www.w3.org/2001/XMLSchema" xmlns:xs="http://www.w3.org/2001/XMLSchema" xmlns:p="http://schemas.microsoft.com/office/2006/metadata/properties" xmlns:ns2="6146fc1c-d1d5-4e31-bccf-448e84e59d21" xmlns:ns3="e8b6d689-0d54-477a-9966-fd4f195d874a" xmlns:ns4="968d3519-21c4-4a56-ab3d-9443eb79900e" targetNamespace="http://schemas.microsoft.com/office/2006/metadata/properties" ma:root="true" ma:fieldsID="a295cfbcc3fe20e472dd827c4d761ef9" ns2:_="" ns3:_="" ns4:_="">
    <xsd:import namespace="6146fc1c-d1d5-4e31-bccf-448e84e59d21"/>
    <xsd:import namespace="e8b6d689-0d54-477a-9966-fd4f195d874a"/>
    <xsd:import namespace="968d3519-21c4-4a56-ab3d-9443eb79900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6fc1c-d1d5-4e31-bccf-448e84e59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b6d689-0d54-477a-9966-fd4f195d87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6a6a6c-0f07-4a28-9b6b-ef8d5d84ec6d}" ma:internalName="TaxCatchAll" ma:showField="CatchAllData" ma:web="e8b6d689-0d54-477a-9966-fd4f195d87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68d3519-21c4-4a56-ab3d-9443eb7990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7A22E0-19D6-467E-827D-546687BB15F4}">
  <ds:schemaRefs>
    <ds:schemaRef ds:uri="http://schemas.microsoft.com/office/2006/metadata/properties"/>
    <ds:schemaRef ds:uri="http://schemas.microsoft.com/office/2006/documentManagement/types"/>
    <ds:schemaRef ds:uri="http://www.w3.org/XML/1998/namespace"/>
    <ds:schemaRef ds:uri="http://purl.org/dc/dcmitype/"/>
    <ds:schemaRef ds:uri="42885fea-74c9-4729-88c6-2ce77fed68ec"/>
    <ds:schemaRef ds:uri="http://purl.org/dc/terms/"/>
    <ds:schemaRef ds:uri="3eb9ff95-4672-440e-884a-8dd818b3a0cd"/>
    <ds:schemaRef ds:uri="http://purl.org/dc/elements/1.1/"/>
    <ds:schemaRef ds:uri="http://schemas.microsoft.com/office/infopath/2007/PartnerControls"/>
    <ds:schemaRef ds:uri="http://schemas.openxmlformats.org/package/2006/metadata/core-properties"/>
    <ds:schemaRef ds:uri="e8b6d689-0d54-477a-9966-fd4f195d874a"/>
    <ds:schemaRef ds:uri="6146fc1c-d1d5-4e31-bccf-448e84e59d21"/>
    <ds:schemaRef ds:uri="968d3519-21c4-4a56-ab3d-9443eb79900e"/>
  </ds:schemaRefs>
</ds:datastoreItem>
</file>

<file path=customXml/itemProps2.xml><?xml version="1.0" encoding="utf-8"?>
<ds:datastoreItem xmlns:ds="http://schemas.openxmlformats.org/officeDocument/2006/customXml" ds:itemID="{11AF1861-FBE2-4E15-B21A-8CE25CF4A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6fc1c-d1d5-4e31-bccf-448e84e59d21"/>
    <ds:schemaRef ds:uri="e8b6d689-0d54-477a-9966-fd4f195d874a"/>
    <ds:schemaRef ds:uri="968d3519-21c4-4a56-ab3d-9443eb799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A2AEB7-73C1-4C9E-A530-D1B7363E6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TotalTime>
  <Words>1018</Words>
  <Application>Microsoft Office PowerPoint</Application>
  <PresentationFormat>Widescreen</PresentationFormat>
  <Paragraphs>239</Paragraphs>
  <Slides>28</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Arial</vt:lpstr>
      <vt:lpstr>Arial Black</vt:lpstr>
      <vt:lpstr>Arial,Sans-Serif</vt:lpstr>
      <vt:lpstr>Calibri</vt:lpstr>
      <vt:lpstr>Century Gothic</vt:lpstr>
      <vt:lpstr>Rockwell</vt:lpstr>
      <vt:lpstr>Times New Roman</vt:lpstr>
      <vt:lpstr>Trebuchet MS</vt:lpstr>
      <vt:lpstr>Wingdings</vt:lpstr>
      <vt:lpstr>Wingdings 3</vt:lpstr>
      <vt:lpstr>Facet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Indra;Sapphire J. King;Sarah Martin</dc:creator>
  <cp:lastModifiedBy>Diana Chavarria</cp:lastModifiedBy>
  <cp:revision>42</cp:revision>
  <cp:lastPrinted>2022-12-06T21:17:11Z</cp:lastPrinted>
  <dcterms:created xsi:type="dcterms:W3CDTF">2016-11-18T06:06:25Z</dcterms:created>
  <dcterms:modified xsi:type="dcterms:W3CDTF">2023-11-07T15:54:36Z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0x010100EAA5E6C0FE572B40A73046A46B783CC6</vt:lpwstr>
  </property>
  <property fmtid="{D5CDD505-2E9C-101B-9397-08002B2CF9AE}" pid="3" name="ArticulateGUID">
    <vt:lpwstr>53F88033-1A71-4D82-B9AB-64B9DCD5699D</vt:lpwstr>
  </property>
  <property fmtid="{D5CDD505-2E9C-101B-9397-08002B2CF9AE}" pid="4" name="ArticulatePath">
    <vt:lpwstr>https://texasagriculture-my.sharepoint.com/personal/sking_texasagriculture_gov/Documents/WBSCM Transition/4-IMPROVE/Training/1-Approved Training/RA105 WBSCM Account Setup/RA105.3a-WBSCM-Account-Setup-Part-IV - Assign-Multi-Role-Users</vt:lpwstr>
  </property>
  <property fmtid="{D5CDD505-2E9C-101B-9397-08002B2CF9AE}" pid="5" name="Order">
    <vt:r8>233600</vt:r8>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ies>
</file>